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325" r:id="rId4"/>
    <p:sldId id="383" r:id="rId5"/>
    <p:sldId id="384" r:id="rId6"/>
    <p:sldId id="385" r:id="rId7"/>
    <p:sldId id="387" r:id="rId8"/>
    <p:sldId id="388" r:id="rId9"/>
    <p:sldId id="370" r:id="rId10"/>
    <p:sldId id="410" r:id="rId11"/>
    <p:sldId id="411" r:id="rId12"/>
    <p:sldId id="391" r:id="rId13"/>
    <p:sldId id="392" r:id="rId14"/>
    <p:sldId id="389" r:id="rId15"/>
    <p:sldId id="390" r:id="rId16"/>
    <p:sldId id="393" r:id="rId17"/>
    <p:sldId id="386" r:id="rId18"/>
    <p:sldId id="408" r:id="rId19"/>
    <p:sldId id="4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3"/>
    <p:restoredTop sz="94498"/>
  </p:normalViewPr>
  <p:slideViewPr>
    <p:cSldViewPr snapToGrid="0" snapToObjects="1">
      <p:cViewPr varScale="1">
        <p:scale>
          <a:sx n="97" d="100"/>
          <a:sy n="97" d="100"/>
        </p:scale>
        <p:origin x="5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8CCBC-223C-5042-B5ED-E2ED391A2084}" type="datetimeFigureOut">
              <a:rPr lang="fr-FR" smtClean="0"/>
              <a:t>15/10/2025</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CEE65-61A5-6E45-99D6-3D4CD89DADF9}" type="slidenum">
              <a:rPr lang="fr-FR" smtClean="0"/>
              <a:t>‹n°›</a:t>
            </a:fld>
            <a:endParaRPr lang="fr-FR"/>
          </a:p>
        </p:txBody>
      </p:sp>
    </p:spTree>
    <p:extLst>
      <p:ext uri="{BB962C8B-B14F-4D97-AF65-F5344CB8AC3E}">
        <p14:creationId xmlns:p14="http://schemas.microsoft.com/office/powerpoint/2010/main" val="12690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CEE65-61A5-6E45-99D6-3D4CD89DADF9}" type="slidenum">
              <a:rPr lang="fr-FR" smtClean="0"/>
              <a:t>10</a:t>
            </a:fld>
            <a:endParaRPr lang="fr-FR"/>
          </a:p>
        </p:txBody>
      </p:sp>
    </p:spTree>
    <p:extLst>
      <p:ext uri="{BB962C8B-B14F-4D97-AF65-F5344CB8AC3E}">
        <p14:creationId xmlns:p14="http://schemas.microsoft.com/office/powerpoint/2010/main" val="392173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CEE65-61A5-6E45-99D6-3D4CD89DADF9}" type="slidenum">
              <a:rPr lang="fr-FR" smtClean="0"/>
              <a:t>11</a:t>
            </a:fld>
            <a:endParaRPr lang="fr-FR"/>
          </a:p>
        </p:txBody>
      </p:sp>
    </p:spTree>
    <p:extLst>
      <p:ext uri="{BB962C8B-B14F-4D97-AF65-F5344CB8AC3E}">
        <p14:creationId xmlns:p14="http://schemas.microsoft.com/office/powerpoint/2010/main" val="50157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CEE65-61A5-6E45-99D6-3D4CD89DADF9}" type="slidenum">
              <a:rPr lang="fr-FR" smtClean="0"/>
              <a:t>13</a:t>
            </a:fld>
            <a:endParaRPr lang="fr-FR"/>
          </a:p>
        </p:txBody>
      </p:sp>
    </p:spTree>
    <p:extLst>
      <p:ext uri="{BB962C8B-B14F-4D97-AF65-F5344CB8AC3E}">
        <p14:creationId xmlns:p14="http://schemas.microsoft.com/office/powerpoint/2010/main" val="257933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CEE65-61A5-6E45-99D6-3D4CD89DADF9}" type="slidenum">
              <a:rPr lang="fr-FR" smtClean="0"/>
              <a:t>15</a:t>
            </a:fld>
            <a:endParaRPr lang="fr-FR"/>
          </a:p>
        </p:txBody>
      </p:sp>
    </p:spTree>
    <p:extLst>
      <p:ext uri="{BB962C8B-B14F-4D97-AF65-F5344CB8AC3E}">
        <p14:creationId xmlns:p14="http://schemas.microsoft.com/office/powerpoint/2010/main" val="380839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4CEE65-61A5-6E45-99D6-3D4CD89DADF9}" type="slidenum">
              <a:rPr lang="fr-FR" smtClean="0"/>
              <a:t>17</a:t>
            </a:fld>
            <a:endParaRPr lang="fr-FR"/>
          </a:p>
        </p:txBody>
      </p:sp>
    </p:spTree>
    <p:extLst>
      <p:ext uri="{BB962C8B-B14F-4D97-AF65-F5344CB8AC3E}">
        <p14:creationId xmlns:p14="http://schemas.microsoft.com/office/powerpoint/2010/main" val="321010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FA52-CF2D-5F56-AA71-BDA50105714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526690D-5D50-9E34-3C9B-35B3E04D88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AA514E-BD30-0C53-6B26-98FCFA825FA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B05205F-A7F8-56A2-284A-8CF2EE389C4A}"/>
              </a:ext>
            </a:extLst>
          </p:cNvPr>
          <p:cNvSpPr>
            <a:spLocks noGrp="1"/>
          </p:cNvSpPr>
          <p:nvPr>
            <p:ph type="sldNum" sz="quarter" idx="5"/>
          </p:nvPr>
        </p:nvSpPr>
        <p:spPr/>
        <p:txBody>
          <a:bodyPr/>
          <a:lstStyle/>
          <a:p>
            <a:fld id="{2F4CEE65-61A5-6E45-99D6-3D4CD89DADF9}" type="slidenum">
              <a:rPr lang="fr-FR" smtClean="0"/>
              <a:t>18</a:t>
            </a:fld>
            <a:endParaRPr lang="fr-FR"/>
          </a:p>
        </p:txBody>
      </p:sp>
    </p:spTree>
    <p:extLst>
      <p:ext uri="{BB962C8B-B14F-4D97-AF65-F5344CB8AC3E}">
        <p14:creationId xmlns:p14="http://schemas.microsoft.com/office/powerpoint/2010/main" val="1947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3821-FEF8-2F31-C7C2-55DB29CAE55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37E5762-B8CA-9DA7-CA67-38FF7838B5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84FFC3-CB87-B725-7E92-39800711938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B95968E-CBD4-2E34-3FD4-E91981DA3332}"/>
              </a:ext>
            </a:extLst>
          </p:cNvPr>
          <p:cNvSpPr>
            <a:spLocks noGrp="1"/>
          </p:cNvSpPr>
          <p:nvPr>
            <p:ph type="sldNum" sz="quarter" idx="5"/>
          </p:nvPr>
        </p:nvSpPr>
        <p:spPr/>
        <p:txBody>
          <a:bodyPr/>
          <a:lstStyle/>
          <a:p>
            <a:fld id="{2F4CEE65-61A5-6E45-99D6-3D4CD89DADF9}" type="slidenum">
              <a:rPr lang="fr-FR" smtClean="0"/>
              <a:t>19</a:t>
            </a:fld>
            <a:endParaRPr lang="fr-FR"/>
          </a:p>
        </p:txBody>
      </p:sp>
    </p:spTree>
    <p:extLst>
      <p:ext uri="{BB962C8B-B14F-4D97-AF65-F5344CB8AC3E}">
        <p14:creationId xmlns:p14="http://schemas.microsoft.com/office/powerpoint/2010/main" val="37350456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CA" dirty="0"/>
              <a:t>Modifier le style du titre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dirty="0"/>
              <a:t>Modifier le style des sous-titres du masque</a:t>
            </a:r>
          </a:p>
        </p:txBody>
      </p:sp>
      <p:sp>
        <p:nvSpPr>
          <p:cNvPr id="4" name="Date Placeholder 3"/>
          <p:cNvSpPr>
            <a:spLocks noGrp="1"/>
          </p:cNvSpPr>
          <p:nvPr>
            <p:ph type="dt" sz="half" idx="10"/>
          </p:nvPr>
        </p:nvSpPr>
        <p:spPr/>
        <p:txBody>
          <a:bodyPr/>
          <a:lstStyle/>
          <a:p>
            <a:fld id="{8844A72B-F418-8841-8DE6-672AAE1AAB8D}" type="datetimeFigureOut">
              <a:rPr lang="en-CA" smtClean="0"/>
              <a:t>2025-10-15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57CC8D7-D5BA-B145-92AA-54E47A35608D}" type="slidenum">
              <a:rPr lang="en-CA" smtClean="0"/>
              <a:t>‹n°›</a:t>
            </a:fld>
            <a:endParaRPr lang="en-CA" dirty="0"/>
          </a:p>
        </p:txBody>
      </p:sp>
    </p:spTree>
    <p:extLst>
      <p:ext uri="{BB962C8B-B14F-4D97-AF65-F5344CB8AC3E}">
        <p14:creationId xmlns:p14="http://schemas.microsoft.com/office/powerpoint/2010/main" val="308674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8844A72B-F418-8841-8DE6-672AAE1AAB8D}" type="datetimeFigureOut">
              <a:rPr lang="fr-FR" smtClean="0"/>
              <a:t>15/10/2025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350928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8844A72B-F418-8841-8DE6-672AAE1AAB8D}" type="datetimeFigureOut">
              <a:rPr lang="fr-FR" smtClean="0"/>
              <a:t>15/10/2025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121776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8844A72B-F418-8841-8DE6-672AAE1AAB8D}" type="datetimeFigureOut">
              <a:rPr lang="fr-FR" smtClean="0"/>
              <a:t>15/10/2025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265753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CA"/>
              <a:t>Modifier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8844A72B-F418-8841-8DE6-672AAE1AAB8D}" type="datetimeFigureOut">
              <a:rPr lang="fr-FR" smtClean="0"/>
              <a:t>15/10/2025</a:t>
            </a:fld>
            <a:endParaRPr lang="fr-FR"/>
          </a:p>
        </p:txBody>
      </p:sp>
      <p:sp>
        <p:nvSpPr>
          <p:cNvPr id="5" name="Footer Placeholder 4"/>
          <p:cNvSpPr>
            <a:spLocks noGrp="1"/>
          </p:cNvSpPr>
          <p:nvPr>
            <p:ph type="ftr" sz="quarter" idx="11"/>
          </p:nvPr>
        </p:nvSpPr>
        <p:spPr>
          <a:xfrm>
            <a:off x="2182708" y="6272784"/>
            <a:ext cx="6327648" cy="365125"/>
          </a:xfrm>
        </p:spPr>
        <p:txBody>
          <a:bodyPr/>
          <a:lstStyle/>
          <a:p>
            <a:endParaRPr lang="fr-F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57CC8D7-D5BA-B145-92AA-54E47A35608D}" type="slidenum">
              <a:rPr lang="fr-FR" smtClean="0"/>
              <a:t>‹n°›</a:t>
            </a:fld>
            <a:endParaRPr lang="fr-FR"/>
          </a:p>
        </p:txBody>
      </p:sp>
    </p:spTree>
    <p:extLst>
      <p:ext uri="{BB962C8B-B14F-4D97-AF65-F5344CB8AC3E}">
        <p14:creationId xmlns:p14="http://schemas.microsoft.com/office/powerpoint/2010/main" val="323376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8844A72B-F418-8841-8DE6-672AAE1AAB8D}" type="datetimeFigureOut">
              <a:rPr lang="fr-FR" smtClean="0"/>
              <a:t>15/10/2025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397474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8844A72B-F418-8841-8DE6-672AAE1AAB8D}" type="datetimeFigureOut">
              <a:rPr lang="fr-FR" smtClean="0"/>
              <a:t>15/10/2025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57CC8D7-D5BA-B145-92AA-54E47A35608D}" type="slidenum">
              <a:rPr lang="fr-FR" smtClean="0"/>
              <a:t>‹n°›</a:t>
            </a:fld>
            <a:endParaRPr lang="fr-FR"/>
          </a:p>
        </p:txBody>
      </p:sp>
      <p:sp>
        <p:nvSpPr>
          <p:cNvPr id="10" name="Title 9"/>
          <p:cNvSpPr>
            <a:spLocks noGrp="1"/>
          </p:cNvSpPr>
          <p:nvPr>
            <p:ph type="title"/>
          </p:nvPr>
        </p:nvSpPr>
        <p:spPr/>
        <p:txBody>
          <a:bodyPr/>
          <a:lstStyle/>
          <a:p>
            <a:r>
              <a:rPr lang="fr-CA"/>
              <a:t>Modifier le style du titre</a:t>
            </a:r>
            <a:endParaRPr lang="en-US" dirty="0"/>
          </a:p>
        </p:txBody>
      </p:sp>
    </p:spTree>
    <p:extLst>
      <p:ext uri="{BB962C8B-B14F-4D97-AF65-F5344CB8AC3E}">
        <p14:creationId xmlns:p14="http://schemas.microsoft.com/office/powerpoint/2010/main" val="231411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44A72B-F418-8841-8DE6-672AAE1AAB8D}" type="datetimeFigureOut">
              <a:rPr lang="fr-FR" smtClean="0"/>
              <a:t>15/10/2025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57CC8D7-D5BA-B145-92AA-54E47A35608D}" type="slidenum">
              <a:rPr lang="fr-FR" smtClean="0"/>
              <a:t>‹n°›</a:t>
            </a:fld>
            <a:endParaRPr lang="fr-FR"/>
          </a:p>
        </p:txBody>
      </p:sp>
      <p:sp>
        <p:nvSpPr>
          <p:cNvPr id="6" name="Title 5"/>
          <p:cNvSpPr>
            <a:spLocks noGrp="1"/>
          </p:cNvSpPr>
          <p:nvPr>
            <p:ph type="title"/>
          </p:nvPr>
        </p:nvSpPr>
        <p:spPr/>
        <p:txBody>
          <a:bodyPr/>
          <a:lstStyle/>
          <a:p>
            <a:r>
              <a:rPr lang="fr-CA"/>
              <a:t>Modifier le style du titre</a:t>
            </a:r>
            <a:endParaRPr lang="en-US"/>
          </a:p>
        </p:txBody>
      </p:sp>
    </p:spTree>
    <p:extLst>
      <p:ext uri="{BB962C8B-B14F-4D97-AF65-F5344CB8AC3E}">
        <p14:creationId xmlns:p14="http://schemas.microsoft.com/office/powerpoint/2010/main" val="276051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4A72B-F418-8841-8DE6-672AAE1AAB8D}" type="datetimeFigureOut">
              <a:rPr lang="fr-FR" smtClean="0"/>
              <a:t>15/10/2025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150861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CA"/>
              <a:t>Modifier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8844A72B-F418-8841-8DE6-672AAE1AAB8D}" type="datetimeFigureOut">
              <a:rPr lang="fr-FR" smtClean="0"/>
              <a:t>15/10/2025</a:t>
            </a:fld>
            <a:endParaRPr lang="fr-FR"/>
          </a:p>
        </p:txBody>
      </p:sp>
      <p:sp>
        <p:nvSpPr>
          <p:cNvPr id="6" name="Footer Placeholder 5"/>
          <p:cNvSpPr>
            <a:spLocks noGrp="1"/>
          </p:cNvSpPr>
          <p:nvPr>
            <p:ph type="ftr" sz="quarter" idx="11"/>
          </p:nvPr>
        </p:nvSpPr>
        <p:spPr/>
        <p:txBody>
          <a:bodyPr/>
          <a:lstStyle/>
          <a:p>
            <a:endParaRPr lang="fr-F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236440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CA"/>
              <a:t>Modifier le style du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8844A72B-F418-8841-8DE6-672AAE1AAB8D}" type="datetimeFigureOut">
              <a:rPr lang="fr-FR" smtClean="0"/>
              <a:t>15/10/2025</a:t>
            </a:fld>
            <a:endParaRPr lang="fr-F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57CC8D7-D5BA-B145-92AA-54E47A35608D}" type="slidenum">
              <a:rPr lang="fr-FR" smtClean="0"/>
              <a:t>‹n°›</a:t>
            </a:fld>
            <a:endParaRPr lang="fr-FR"/>
          </a:p>
        </p:txBody>
      </p:sp>
    </p:spTree>
    <p:extLst>
      <p:ext uri="{BB962C8B-B14F-4D97-AF65-F5344CB8AC3E}">
        <p14:creationId xmlns:p14="http://schemas.microsoft.com/office/powerpoint/2010/main" val="273113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CA" noProof="0" dirty="0"/>
              <a:t>Modifier le style du titre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a:t>Deuxième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844A72B-F418-8841-8DE6-672AAE1AAB8D}" type="datetimeFigureOut">
              <a:rPr lang="en-CA" noProof="0" smtClean="0"/>
              <a:t>2025-10-15</a:t>
            </a:fld>
            <a:endParaRPr lang="en-CA" noProof="0"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CA" noProof="0"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57CC8D7-D5BA-B145-92AA-54E47A35608D}" type="slidenum">
              <a:rPr lang="fr-FR" smtClean="0"/>
              <a:t>‹n°›</a:t>
            </a:fld>
            <a:endParaRPr lang="fr-FR"/>
          </a:p>
        </p:txBody>
      </p:sp>
    </p:spTree>
    <p:extLst>
      <p:ext uri="{BB962C8B-B14F-4D97-AF65-F5344CB8AC3E}">
        <p14:creationId xmlns:p14="http://schemas.microsoft.com/office/powerpoint/2010/main" val="3144723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DDC5C-816F-2057-AF27-DEB9FDAD7ADE}"/>
              </a:ext>
            </a:extLst>
          </p:cNvPr>
          <p:cNvSpPr>
            <a:spLocks noGrp="1"/>
          </p:cNvSpPr>
          <p:nvPr>
            <p:ph type="ctrTitle"/>
          </p:nvPr>
        </p:nvSpPr>
        <p:spPr>
          <a:xfrm>
            <a:off x="925173" y="1931790"/>
            <a:ext cx="10308884" cy="1960805"/>
          </a:xfrm>
        </p:spPr>
        <p:txBody>
          <a:bodyPr/>
          <a:lstStyle/>
          <a:p>
            <a:r>
              <a:rPr lang="en-CA" sz="6000" noProof="0" dirty="0"/>
              <a:t>The Bauhaus</a:t>
            </a:r>
          </a:p>
        </p:txBody>
      </p:sp>
      <p:sp>
        <p:nvSpPr>
          <p:cNvPr id="4" name="Sous-titre 2">
            <a:extLst>
              <a:ext uri="{FF2B5EF4-FFF2-40B4-BE49-F238E27FC236}">
                <a16:creationId xmlns:a16="http://schemas.microsoft.com/office/drawing/2014/main" id="{897DEB20-E886-9986-D24C-0891F0E5F6E1}"/>
              </a:ext>
            </a:extLst>
          </p:cNvPr>
          <p:cNvSpPr txBox="1">
            <a:spLocks/>
          </p:cNvSpPr>
          <p:nvPr/>
        </p:nvSpPr>
        <p:spPr>
          <a:xfrm>
            <a:off x="8268424" y="5473296"/>
            <a:ext cx="3318972" cy="4471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CA" noProof="0" dirty="0">
                <a:latin typeface="Arial" panose="020B0604020202020204" pitchFamily="34" charset="0"/>
                <a:cs typeface="Arial" panose="020B0604020202020204" pitchFamily="34" charset="0"/>
              </a:rPr>
              <a:t>Prepared by Leila Aouni </a:t>
            </a:r>
          </a:p>
        </p:txBody>
      </p:sp>
      <p:sp>
        <p:nvSpPr>
          <p:cNvPr id="5" name="Sous-titre 2">
            <a:extLst>
              <a:ext uri="{FF2B5EF4-FFF2-40B4-BE49-F238E27FC236}">
                <a16:creationId xmlns:a16="http://schemas.microsoft.com/office/drawing/2014/main" id="{560B2440-45C6-D8C1-2C3B-D6449F7BE7B0}"/>
              </a:ext>
            </a:extLst>
          </p:cNvPr>
          <p:cNvSpPr txBox="1">
            <a:spLocks/>
          </p:cNvSpPr>
          <p:nvPr/>
        </p:nvSpPr>
        <p:spPr>
          <a:xfrm>
            <a:off x="971664" y="4459366"/>
            <a:ext cx="8956246" cy="4471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The house built                       from 1919 to 1933</a:t>
            </a:r>
            <a:endParaRPr lang="en-CA" sz="2000" noProof="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361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657">
            <a:extLst>
              <a:ext uri="{FF2B5EF4-FFF2-40B4-BE49-F238E27FC236}">
                <a16:creationId xmlns:a16="http://schemas.microsoft.com/office/drawing/2014/main" id="{E8EDFBDC-0B04-085B-B40A-251A3683EDF6}"/>
              </a:ext>
            </a:extLst>
          </p:cNvPr>
          <p:cNvPicPr/>
          <p:nvPr/>
        </p:nvPicPr>
        <p:blipFill>
          <a:blip r:embed="rId3"/>
          <a:srcRect l="20822" r="19631"/>
          <a:stretch>
            <a:fillRect/>
          </a:stretch>
        </p:blipFill>
        <p:spPr>
          <a:xfrm>
            <a:off x="2930184" y="-2655"/>
            <a:ext cx="2996169" cy="3358597"/>
          </a:xfrm>
          <a:prstGeom prst="rect">
            <a:avLst/>
          </a:prstGeom>
        </p:spPr>
      </p:pic>
      <p:pic>
        <p:nvPicPr>
          <p:cNvPr id="5" name="Picture 1688">
            <a:extLst>
              <a:ext uri="{FF2B5EF4-FFF2-40B4-BE49-F238E27FC236}">
                <a16:creationId xmlns:a16="http://schemas.microsoft.com/office/drawing/2014/main" id="{33644DC8-9E87-20D3-C123-07D1C9C4A18B}"/>
              </a:ext>
            </a:extLst>
          </p:cNvPr>
          <p:cNvPicPr/>
          <p:nvPr/>
        </p:nvPicPr>
        <p:blipFill>
          <a:blip r:embed="rId4"/>
          <a:srcRect t="23606" r="1" b="4548"/>
          <a:stretch>
            <a:fillRect/>
          </a:stretch>
        </p:blipFill>
        <p:spPr>
          <a:xfrm>
            <a:off x="20" y="3504904"/>
            <a:ext cx="5926333" cy="3353096"/>
          </a:xfrm>
          <a:prstGeom prst="rect">
            <a:avLst/>
          </a:prstGeom>
        </p:spPr>
      </p:pic>
      <p:sp>
        <p:nvSpPr>
          <p:cNvPr id="13" name="Rectangle 12">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712">
            <a:extLst>
              <a:ext uri="{FF2B5EF4-FFF2-40B4-BE49-F238E27FC236}">
                <a16:creationId xmlns:a16="http://schemas.microsoft.com/office/drawing/2014/main" id="{1F7182CE-9F70-C6B0-1FF0-B168C0844BBE}"/>
              </a:ext>
            </a:extLst>
          </p:cNvPr>
          <p:cNvPicPr/>
          <p:nvPr/>
        </p:nvPicPr>
        <p:blipFill>
          <a:blip r:embed="rId6"/>
          <a:srcRect l="22521" r="22397"/>
          <a:stretch>
            <a:fillRect/>
          </a:stretch>
        </p:blipFill>
        <p:spPr>
          <a:xfrm>
            <a:off x="20" y="10"/>
            <a:ext cx="2769297" cy="3355932"/>
          </a:xfrm>
          <a:prstGeom prst="rect">
            <a:avLst/>
          </a:prstGeom>
        </p:spPr>
      </p:pic>
      <p:sp>
        <p:nvSpPr>
          <p:cNvPr id="8" name="ZoneTexte 7">
            <a:extLst>
              <a:ext uri="{FF2B5EF4-FFF2-40B4-BE49-F238E27FC236}">
                <a16:creationId xmlns:a16="http://schemas.microsoft.com/office/drawing/2014/main" id="{D0A61213-F626-2381-795D-63D49F463E0A}"/>
              </a:ext>
            </a:extLst>
          </p:cNvPr>
          <p:cNvSpPr txBox="1"/>
          <p:nvPr/>
        </p:nvSpPr>
        <p:spPr>
          <a:xfrm>
            <a:off x="6400799" y="2121408"/>
            <a:ext cx="5299585" cy="4050792"/>
          </a:xfrm>
          <a:prstGeom prst="rect">
            <a:avLst/>
          </a:prstGeom>
        </p:spPr>
        <p:txBody>
          <a:bodyPr vert="horz" lIns="91440" tIns="45720" rIns="91440" bIns="45720" rtlCol="0">
            <a:normAutofit/>
          </a:bodyPr>
          <a:lstStyle/>
          <a:p>
            <a:pPr marL="342900" marR="379730" lvl="0" indent="-182880" fontAlgn="base">
              <a:lnSpc>
                <a:spcPct val="90000"/>
              </a:lnSpc>
              <a:spcAft>
                <a:spcPts val="800"/>
              </a:spcAft>
              <a:buClr>
                <a:schemeClr val="accent1">
                  <a:lumMod val="75000"/>
                </a:schemeClr>
              </a:buClr>
              <a:buSzPct val="85000"/>
              <a:buFont typeface="Wingdings" pitchFamily="2" charset="2"/>
              <a:buChar char="§"/>
            </a:pPr>
            <a:r>
              <a:rPr lang="en-US" u="none" strike="noStrike" dirty="0">
                <a:effectLst/>
                <a:uFill>
                  <a:solidFill>
                    <a:srgbClr val="000000"/>
                  </a:solidFill>
                </a:uFill>
                <a:latin typeface="Arial" panose="020B0604020202020204" pitchFamily="34" charset="0"/>
                <a:cs typeface="Arial" panose="020B0604020202020204" pitchFamily="34" charset="0"/>
              </a:rPr>
              <a:t>It is a historical house designed and constructed by Ludwig Mies van der Rohe between 1945 and 1951 for wealthy client named Dr. Edith Farnsworth. </a:t>
            </a:r>
          </a:p>
          <a:p>
            <a:pPr marL="342900" marR="379730" lvl="0" indent="-182880" fontAlgn="base">
              <a:lnSpc>
                <a:spcPct val="90000"/>
              </a:lnSpc>
              <a:spcAft>
                <a:spcPts val="800"/>
              </a:spcAft>
              <a:buClr>
                <a:schemeClr val="accent1">
                  <a:lumMod val="75000"/>
                </a:schemeClr>
              </a:buClr>
              <a:buSzPct val="85000"/>
              <a:buFont typeface="Wingdings" pitchFamily="2" charset="2"/>
              <a:buChar char="§"/>
            </a:pPr>
            <a:r>
              <a:rPr lang="en-US" u="none" strike="noStrike" dirty="0">
                <a:effectLst/>
                <a:uFill>
                  <a:solidFill>
                    <a:srgbClr val="000000"/>
                  </a:solidFill>
                </a:uFill>
                <a:latin typeface="Arial" panose="020B0604020202020204" pitchFamily="34" charset="0"/>
                <a:cs typeface="Arial" panose="020B0604020202020204" pitchFamily="34" charset="0"/>
              </a:rPr>
              <a:t>The house was constructed as a </a:t>
            </a:r>
            <a:r>
              <a:rPr lang="en-US" u="none" strike="noStrike" dirty="0" err="1">
                <a:effectLst/>
                <a:uFill>
                  <a:solidFill>
                    <a:srgbClr val="000000"/>
                  </a:solidFill>
                </a:uFill>
                <a:latin typeface="Arial" panose="020B0604020202020204" pitchFamily="34" charset="0"/>
                <a:cs typeface="Arial" panose="020B0604020202020204" pitchFamily="34" charset="0"/>
              </a:rPr>
              <a:t>oneroom</a:t>
            </a:r>
            <a:r>
              <a:rPr lang="en-US" u="none" strike="noStrike" dirty="0">
                <a:effectLst/>
                <a:uFill>
                  <a:solidFill>
                    <a:srgbClr val="000000"/>
                  </a:solidFill>
                </a:uFill>
                <a:latin typeface="Arial" panose="020B0604020202020204" pitchFamily="34" charset="0"/>
                <a:cs typeface="Arial" panose="020B0604020202020204" pitchFamily="34" charset="0"/>
              </a:rPr>
              <a:t> weekend retreat in a rural setting in Plano, Illinois. </a:t>
            </a:r>
          </a:p>
        </p:txBody>
      </p:sp>
      <p:grpSp>
        <p:nvGrpSpPr>
          <p:cNvPr id="15" name="Group 14">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E97BEAB3-4846-3754-E424-4D5C3F82F322}"/>
              </a:ext>
            </a:extLst>
          </p:cNvPr>
          <p:cNvSpPr/>
          <p:nvPr/>
        </p:nvSpPr>
        <p:spPr>
          <a:xfrm>
            <a:off x="6241772" y="242127"/>
            <a:ext cx="6407150" cy="338455"/>
          </a:xfrm>
          <a:prstGeom prst="rect">
            <a:avLst/>
          </a:prstGeom>
          <a:ln>
            <a:noFill/>
          </a:ln>
        </p:spPr>
        <p:txBody>
          <a:bodyPr vert="horz" lIns="0" tIns="0" rIns="0" bIns="0" rtlCol="0">
            <a:noAutofit/>
          </a:bodyPr>
          <a:lstStyle/>
          <a:p>
            <a:pPr>
              <a:lnSpc>
                <a:spcPct val="107000"/>
              </a:lnSpc>
              <a:spcAft>
                <a:spcPts val="800"/>
              </a:spcAft>
              <a:buNone/>
            </a:pPr>
            <a:r>
              <a:rPr lang="en-US" sz="1800" kern="100" dirty="0">
                <a:solidFill>
                  <a:srgbClr val="000000"/>
                </a:solidFill>
                <a:effectLst/>
                <a:latin typeface="Arial" panose="020B0604020202020204" pitchFamily="34" charset="0"/>
                <a:ea typeface="Arial" panose="020B0604020202020204" pitchFamily="34" charset="0"/>
              </a:rPr>
              <a:t>Farnsworth House, Plano, Illinois 1889, Ludwig </a:t>
            </a:r>
            <a:endParaRPr lang="fr-CA" sz="1100" kern="100" dirty="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12F798BE-20B7-70DF-C4E0-A5AB452FC70E}"/>
              </a:ext>
            </a:extLst>
          </p:cNvPr>
          <p:cNvSpPr/>
          <p:nvPr/>
        </p:nvSpPr>
        <p:spPr>
          <a:xfrm>
            <a:off x="6400799" y="754254"/>
            <a:ext cx="2442749" cy="338455"/>
          </a:xfrm>
          <a:prstGeom prst="rect">
            <a:avLst/>
          </a:prstGeom>
          <a:ln>
            <a:noFill/>
          </a:ln>
        </p:spPr>
        <p:txBody>
          <a:bodyPr vert="horz" lIns="0" tIns="0" rIns="0" bIns="0" rtlCol="0">
            <a:noAutofit/>
          </a:bodyPr>
          <a:lstStyle/>
          <a:p>
            <a:pPr>
              <a:lnSpc>
                <a:spcPct val="107000"/>
              </a:lnSpc>
              <a:spcAft>
                <a:spcPts val="800"/>
              </a:spcAft>
              <a:buNone/>
            </a:pPr>
            <a:r>
              <a:rPr lang="en-US" sz="1800" kern="100" dirty="0">
                <a:solidFill>
                  <a:srgbClr val="000000"/>
                </a:solidFill>
                <a:effectLst/>
                <a:latin typeface="Arial" panose="020B0604020202020204" pitchFamily="34" charset="0"/>
                <a:ea typeface="Arial" panose="020B0604020202020204" pitchFamily="34" charset="0"/>
              </a:rPr>
              <a:t>Mies van der Rohe</a:t>
            </a:r>
            <a:endParaRPr lang="fr-CA" sz="11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6803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8B97A2E-A955-9A31-CCBC-11C982B7E2FD}"/>
              </a:ext>
            </a:extLst>
          </p:cNvPr>
          <p:cNvSpPr>
            <a:spLocks noChangeArrowheads="1"/>
          </p:cNvSpPr>
          <p:nvPr/>
        </p:nvSpPr>
        <p:spPr bwMode="auto">
          <a:xfrm>
            <a:off x="4485060" y="920786"/>
            <a:ext cx="61829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b="0" i="0" u="none" strike="noStrike" cap="none" normalizeH="0" baseline="0" dirty="0">
                <a:ln>
                  <a:noFill/>
                </a:ln>
                <a:solidFill>
                  <a:srgbClr val="000000"/>
                </a:solidFill>
                <a:effectLst/>
                <a:latin typeface="Arial" panose="020B0604020202020204" pitchFamily="34" charset="0"/>
                <a:ea typeface="Arial" panose="020B0604020202020204" pitchFamily="34" charset="0"/>
              </a:rPr>
              <a:t>By using a meticulous method called plug welding, seams were erased, resulting in what appears to be an effortless dialogue between positive and negative space.</a:t>
            </a:r>
            <a:endParaRPr kumimoji="0" lang="en-US" altLang="fr-F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pic>
        <p:nvPicPr>
          <p:cNvPr id="1025" name="Picture 1740">
            <a:extLst>
              <a:ext uri="{FF2B5EF4-FFF2-40B4-BE49-F238E27FC236}">
                <a16:creationId xmlns:a16="http://schemas.microsoft.com/office/drawing/2014/main" id="{F157290D-23B6-9E75-981F-04A5C4DE6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4364"/>
            <a:ext cx="3610709" cy="2453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641825E-1EBB-F1C4-37A9-005CB33499F5}"/>
              </a:ext>
            </a:extLst>
          </p:cNvPr>
          <p:cNvSpPr>
            <a:spLocks noChangeArrowheads="1"/>
          </p:cNvSpPr>
          <p:nvPr/>
        </p:nvSpPr>
        <p:spPr bwMode="auto">
          <a:xfrm>
            <a:off x="4485060" y="2954230"/>
            <a:ext cx="6182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Materials</a:t>
            </a: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Farnsworth House was very much built with nature and terrain taken into consideration. </a:t>
            </a:r>
            <a:endParaRPr kumimoji="0" lang="en-US" altLang="fr-F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The principal materials used in this house are </a:t>
            </a:r>
            <a:r>
              <a:rPr kumimoji="0" lang="en-US" altLang="fr-FR" sz="20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glass </a:t>
            </a: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and </a:t>
            </a:r>
            <a:r>
              <a:rPr kumimoji="0" lang="en-US" altLang="fr-FR" sz="20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steel</a:t>
            </a: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a:t>
            </a:r>
            <a:endParaRPr kumimoji="0" lang="en-US" altLang="fr-F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The walls are formed using </a:t>
            </a:r>
            <a:r>
              <a:rPr kumimoji="0" lang="en-US" altLang="fr-FR" sz="20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clear plate glass (glass sheet) </a:t>
            </a: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and </a:t>
            </a:r>
            <a:r>
              <a:rPr kumimoji="0" lang="en-US" altLang="fr-FR" sz="20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steel pillars </a:t>
            </a:r>
            <a:r>
              <a:rPr kumimoji="0" lang="en-US" altLang="fr-FR" sz="20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are used to create the supporting frame of the building.</a:t>
            </a:r>
            <a:endParaRPr kumimoji="0" lang="en-US" altLang="fr-FR" sz="2000" b="0" i="0" u="none" strike="noStrike" cap="none" normalizeH="0" baseline="0" dirty="0">
              <a:ln>
                <a:noFill/>
              </a:ln>
              <a:solidFill>
                <a:schemeClr val="tx1"/>
              </a:solidFill>
              <a:effectLst/>
              <a:latin typeface="Arial" panose="020B0604020202020204" pitchFamily="34" charset="0"/>
            </a:endParaRPr>
          </a:p>
        </p:txBody>
      </p:sp>
      <p:pic>
        <p:nvPicPr>
          <p:cNvPr id="7" name="Picture 1780">
            <a:extLst>
              <a:ext uri="{FF2B5EF4-FFF2-40B4-BE49-F238E27FC236}">
                <a16:creationId xmlns:a16="http://schemas.microsoft.com/office/drawing/2014/main" id="{3034BA7B-B27E-52B8-81B9-18185000EA6F}"/>
              </a:ext>
            </a:extLst>
          </p:cNvPr>
          <p:cNvPicPr/>
          <p:nvPr/>
        </p:nvPicPr>
        <p:blipFill>
          <a:blip r:embed="rId4"/>
          <a:stretch>
            <a:fillRect/>
          </a:stretch>
        </p:blipFill>
        <p:spPr>
          <a:xfrm>
            <a:off x="0" y="1950728"/>
            <a:ext cx="3597898" cy="2453636"/>
          </a:xfrm>
          <a:prstGeom prst="rect">
            <a:avLst/>
          </a:prstGeom>
        </p:spPr>
      </p:pic>
      <p:pic>
        <p:nvPicPr>
          <p:cNvPr id="8" name="Picture 1807">
            <a:extLst>
              <a:ext uri="{FF2B5EF4-FFF2-40B4-BE49-F238E27FC236}">
                <a16:creationId xmlns:a16="http://schemas.microsoft.com/office/drawing/2014/main" id="{8CD222CB-FC60-E5B2-654B-44354473FBC3}"/>
              </a:ext>
            </a:extLst>
          </p:cNvPr>
          <p:cNvPicPr/>
          <p:nvPr/>
        </p:nvPicPr>
        <p:blipFill>
          <a:blip r:embed="rId5"/>
          <a:stretch>
            <a:fillRect/>
          </a:stretch>
        </p:blipFill>
        <p:spPr>
          <a:xfrm>
            <a:off x="-11127" y="0"/>
            <a:ext cx="3621836" cy="2321169"/>
          </a:xfrm>
          <a:prstGeom prst="rect">
            <a:avLst/>
          </a:prstGeom>
        </p:spPr>
      </p:pic>
    </p:spTree>
    <p:extLst>
      <p:ext uri="{BB962C8B-B14F-4D97-AF65-F5344CB8AC3E}">
        <p14:creationId xmlns:p14="http://schemas.microsoft.com/office/powerpoint/2010/main" val="156798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801FC-88DB-1D64-2A1E-FA809EABD4A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7E32854-949F-A4B0-569A-80D021C24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7AF7D61-D1C7-9A5A-1635-9513798A2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0" name="Rectangle 29">
            <a:extLst>
              <a:ext uri="{FF2B5EF4-FFF2-40B4-BE49-F238E27FC236}">
                <a16:creationId xmlns:a16="http://schemas.microsoft.com/office/drawing/2014/main" id="{F037295D-F665-4BD3-8ABC-7E7F055FD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 name="Rectangle 31">
            <a:extLst>
              <a:ext uri="{FF2B5EF4-FFF2-40B4-BE49-F238E27FC236}">
                <a16:creationId xmlns:a16="http://schemas.microsoft.com/office/drawing/2014/main" id="{275775B4-9003-767B-F4D4-92D9D041B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 name="ZoneTexte 19">
            <a:extLst>
              <a:ext uri="{FF2B5EF4-FFF2-40B4-BE49-F238E27FC236}">
                <a16:creationId xmlns:a16="http://schemas.microsoft.com/office/drawing/2014/main" id="{A7BA9FDD-80B1-31A6-C8ED-E13A49565ECD}"/>
              </a:ext>
            </a:extLst>
          </p:cNvPr>
          <p:cNvSpPr txBox="1"/>
          <p:nvPr/>
        </p:nvSpPr>
        <p:spPr>
          <a:xfrm>
            <a:off x="5432464" y="2295050"/>
            <a:ext cx="5695784" cy="3877149"/>
          </a:xfrm>
          <a:prstGeom prst="rect">
            <a:avLst/>
          </a:prstGeom>
        </p:spPr>
        <p:txBody>
          <a:bodyPr vert="horz" lIns="91440" tIns="45720" rIns="91440" bIns="45720" rtlCol="0" anchor="ctr">
            <a:normAutofit/>
          </a:bodyPr>
          <a:lstStyle/>
          <a:p>
            <a:pPr indent="-182880" algn="just">
              <a:lnSpc>
                <a:spcPct val="90000"/>
              </a:lnSpc>
              <a:spcAft>
                <a:spcPts val="600"/>
              </a:spcAft>
              <a:buClr>
                <a:schemeClr val="accent1">
                  <a:lumMod val="75000"/>
                </a:schemeClr>
              </a:buClr>
              <a:buSzPct val="85000"/>
              <a:buFont typeface="Wingdings" pitchFamily="2" charset="2"/>
              <a:buChar char="§"/>
            </a:pPr>
            <a:r>
              <a:rPr lang="en-CA" sz="2400" b="1" noProof="0" dirty="0">
                <a:latin typeface="Arial" panose="020B0604020202020204" pitchFamily="34" charset="0"/>
                <a:cs typeface="Arial" panose="020B0604020202020204" pitchFamily="34" charset="0"/>
              </a:rPr>
              <a:t>The metal workshop, </a:t>
            </a:r>
            <a:r>
              <a:rPr lang="en-CA" sz="2400" noProof="0" dirty="0">
                <a:latin typeface="Arial" panose="020B0604020202020204" pitchFamily="34" charset="0"/>
                <a:cs typeface="Arial" panose="020B0604020202020204" pitchFamily="34" charset="0"/>
              </a:rPr>
              <a:t>which promotes the use of new materials such as glass and plexiglass, is becoming a product creation studio for industry.</a:t>
            </a:r>
          </a:p>
          <a:p>
            <a:pPr indent="-182880" algn="just">
              <a:lnSpc>
                <a:spcPct val="90000"/>
              </a:lnSpc>
              <a:spcAft>
                <a:spcPts val="600"/>
              </a:spcAft>
              <a:buClr>
                <a:schemeClr val="accent1">
                  <a:lumMod val="75000"/>
                </a:schemeClr>
              </a:buClr>
              <a:buSzPct val="85000"/>
              <a:buFont typeface="Wingdings" pitchFamily="2" charset="2"/>
              <a:buChar char="§"/>
            </a:pPr>
            <a:endParaRPr lang="en-CA" sz="2400" b="1" noProof="0" dirty="0">
              <a:latin typeface="Arial" panose="020B0604020202020204" pitchFamily="34" charset="0"/>
              <a:cs typeface="Arial" panose="020B0604020202020204" pitchFamily="34" charset="0"/>
            </a:endParaRPr>
          </a:p>
          <a:p>
            <a:pPr indent="-182880" algn="just">
              <a:lnSpc>
                <a:spcPct val="90000"/>
              </a:lnSpc>
              <a:spcAft>
                <a:spcPts val="600"/>
              </a:spcAft>
              <a:buClr>
                <a:schemeClr val="accent1">
                  <a:lumMod val="75000"/>
                </a:schemeClr>
              </a:buClr>
              <a:buSzPct val="85000"/>
              <a:buFont typeface="Wingdings" pitchFamily="2" charset="2"/>
              <a:buChar char="§"/>
            </a:pPr>
            <a:r>
              <a:rPr lang="en-CA" sz="2400" b="1" noProof="0" dirty="0">
                <a:latin typeface="Arial" panose="020B0604020202020204" pitchFamily="34" charset="0"/>
                <a:cs typeface="Arial" panose="020B0604020202020204" pitchFamily="34" charset="0"/>
              </a:rPr>
              <a:t>Example: The Bauhaus lamp</a:t>
            </a:r>
            <a:endParaRPr lang="en-CA" sz="2400" noProof="0" dirty="0">
              <a:effectLst/>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7C90D8A7-5243-0AE5-C517-B9AA6EC2E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EA4E5076-5828-E0B0-C79C-E2C09246C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A4242362-997F-3C97-9065-260EF8A8F482}"/>
              </a:ext>
            </a:extLst>
          </p:cNvPr>
          <p:cNvSpPr txBox="1"/>
          <p:nvPr/>
        </p:nvSpPr>
        <p:spPr>
          <a:xfrm>
            <a:off x="8978179" y="1596608"/>
            <a:ext cx="6098458" cy="369332"/>
          </a:xfrm>
          <a:prstGeom prst="rect">
            <a:avLst/>
          </a:prstGeom>
          <a:noFill/>
        </p:spPr>
        <p:txBody>
          <a:bodyPr wrap="square">
            <a:spAutoFit/>
          </a:bodyPr>
          <a:lstStyle/>
          <a:p>
            <a:endParaRPr lang="fr-FR" b="1" dirty="0"/>
          </a:p>
        </p:txBody>
      </p:sp>
      <p:pic>
        <p:nvPicPr>
          <p:cNvPr id="18" name="Image 17" descr="ANd9GcQ-YZaejxxtGeO9Q8T1iNHWiyP_u_0em_OnpaT5JZC1XbMrD_A&amp;t=1&amp;usg=__PpcSdVnedd1awgz9-NJzfgOKHtI=">
            <a:extLst>
              <a:ext uri="{FF2B5EF4-FFF2-40B4-BE49-F238E27FC236}">
                <a16:creationId xmlns:a16="http://schemas.microsoft.com/office/drawing/2014/main" id="{5636996D-87BB-48A1-C5F7-232EE302D03C}"/>
              </a:ext>
            </a:extLst>
          </p:cNvPr>
          <p:cNvPicPr>
            <a:picLocks noChangeAspect="1"/>
          </p:cNvPicPr>
          <p:nvPr/>
        </p:nvPicPr>
        <p:blipFill>
          <a:blip r:embed="rId5" cstate="print"/>
          <a:srcRect/>
          <a:stretch>
            <a:fillRect/>
          </a:stretch>
        </p:blipFill>
        <p:spPr bwMode="auto">
          <a:xfrm>
            <a:off x="1864660" y="2320412"/>
            <a:ext cx="3567803" cy="4114060"/>
          </a:xfrm>
          <a:prstGeom prst="rect">
            <a:avLst/>
          </a:prstGeom>
          <a:noFill/>
          <a:ln w="9525">
            <a:noFill/>
            <a:miter lim="800000"/>
            <a:headEnd/>
            <a:tailEnd/>
          </a:ln>
        </p:spPr>
      </p:pic>
      <p:sp>
        <p:nvSpPr>
          <p:cNvPr id="5" name="Titre 1">
            <a:extLst>
              <a:ext uri="{FF2B5EF4-FFF2-40B4-BE49-F238E27FC236}">
                <a16:creationId xmlns:a16="http://schemas.microsoft.com/office/drawing/2014/main" id="{B2631115-BDE9-AF5E-0075-3DBAED39928F}"/>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CA" noProof="0" dirty="0"/>
              <a:t>the Bauhaus workshops</a:t>
            </a:r>
          </a:p>
        </p:txBody>
      </p:sp>
    </p:spTree>
    <p:extLst>
      <p:ext uri="{BB962C8B-B14F-4D97-AF65-F5344CB8AC3E}">
        <p14:creationId xmlns:p14="http://schemas.microsoft.com/office/powerpoint/2010/main" val="17190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42E316-52EF-EDE1-DAE9-B94D3939E0A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4F72C70-6A3A-B106-482B-F575AA712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0F4EB17C-FA05-3645-598E-FE0619F2600A}"/>
              </a:ext>
            </a:extLst>
          </p:cNvPr>
          <p:cNvSpPr txBox="1"/>
          <p:nvPr/>
        </p:nvSpPr>
        <p:spPr>
          <a:xfrm>
            <a:off x="4900048" y="866348"/>
            <a:ext cx="6730276" cy="6144051"/>
          </a:xfrm>
          <a:prstGeom prst="rect">
            <a:avLst/>
          </a:prstGeom>
        </p:spPr>
        <p:txBody>
          <a:bodyPr vert="horz" lIns="91440" tIns="45720" rIns="91440" bIns="45720" rtlCol="0">
            <a:normAutofit/>
          </a:bodyPr>
          <a:lstStyle/>
          <a:p>
            <a:pPr indent="-182880" algn="just">
              <a:lnSpc>
                <a:spcPct val="90000"/>
              </a:lnSpc>
              <a:spcAft>
                <a:spcPts val="600"/>
              </a:spcAft>
              <a:buClr>
                <a:schemeClr val="accent1">
                  <a:lumMod val="75000"/>
                </a:schemeClr>
              </a:buClr>
              <a:buSzPct val="85000"/>
              <a:buFont typeface="Wingdings" pitchFamily="2" charset="2"/>
              <a:buChar char="§"/>
            </a:pPr>
            <a:r>
              <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The Carpentry and Furniture Workshop: </a:t>
            </a: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The workshop moved toward standardization, and its creations were analyzed based on the object. In this workshop, the use of steel to create seating was radically new.</a:t>
            </a:r>
          </a:p>
          <a:p>
            <a:pPr indent="-182880" algn="just">
              <a:lnSpc>
                <a:spcPct val="90000"/>
              </a:lnSpc>
              <a:spcAft>
                <a:spcPts val="600"/>
              </a:spcAft>
              <a:buClr>
                <a:schemeClr val="accent1">
                  <a:lumMod val="75000"/>
                </a:schemeClr>
              </a:buClr>
              <a:buSzPct val="85000"/>
              <a:buFont typeface="Wingdings" pitchFamily="2" charset="2"/>
              <a:buChar char="§"/>
            </a:pPr>
            <a:endPar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182880" algn="just">
              <a:lnSpc>
                <a:spcPct val="90000"/>
              </a:lnSpc>
              <a:spcAft>
                <a:spcPts val="600"/>
              </a:spcAft>
              <a:buClr>
                <a:schemeClr val="accent1">
                  <a:lumMod val="75000"/>
                </a:schemeClr>
              </a:buClr>
              <a:buSzPct val="85000"/>
              <a:buFont typeface="Wingdings" pitchFamily="2" charset="2"/>
              <a:buChar char="§"/>
            </a:pP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 </a:t>
            </a:r>
            <a:r>
              <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Marcel Breuer's Wassily chair.</a:t>
            </a:r>
          </a:p>
          <a:p>
            <a:pPr indent="-182880" algn="just">
              <a:lnSpc>
                <a:spcPct val="90000"/>
              </a:lnSpc>
              <a:spcAft>
                <a:spcPts val="600"/>
              </a:spcAft>
              <a:buClr>
                <a:schemeClr val="accent1">
                  <a:lumMod val="75000"/>
                </a:schemeClr>
              </a:buClr>
              <a:buSzPct val="85000"/>
              <a:buFont typeface="Wingdings" pitchFamily="2" charset="2"/>
              <a:buChar char="§"/>
            </a:pPr>
            <a:endPar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182880" algn="just">
              <a:lnSpc>
                <a:spcPct val="90000"/>
              </a:lnSpc>
              <a:spcAft>
                <a:spcPts val="600"/>
              </a:spcAft>
              <a:buClr>
                <a:schemeClr val="accent1">
                  <a:lumMod val="75000"/>
                </a:schemeClr>
              </a:buClr>
              <a:buSzPct val="85000"/>
              <a:buFont typeface="Wingdings" pitchFamily="2" charset="2"/>
              <a:buChar char="§"/>
            </a:pP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Ultimately, the workshop shifted its focus to creating simple, inexpensive, and easy-to-manufacture products, using new materials such as plywood. The furniture became dis-</a:t>
            </a:r>
            <a:r>
              <a:rPr lang="en-CA" sz="2400" noProof="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assemblable</a:t>
            </a: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 re-</a:t>
            </a:r>
            <a:r>
              <a:rPr lang="en-CA" sz="2400" noProof="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assemblable</a:t>
            </a: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 and multifunctional.</a:t>
            </a:r>
            <a:endParaRPr lang="en-CA" sz="1800" noProof="0" dirty="0">
              <a:effectLst/>
              <a:latin typeface="Times New Roman" panose="02020603050405020304" pitchFamily="18" charset="0"/>
              <a:ea typeface="Times New Roman" panose="02020603050405020304" pitchFamily="18" charset="0"/>
            </a:endParaRPr>
          </a:p>
          <a:p>
            <a:pPr indent="-182880">
              <a:lnSpc>
                <a:spcPct val="90000"/>
              </a:lnSpc>
              <a:spcAft>
                <a:spcPts val="600"/>
              </a:spcAft>
              <a:buClr>
                <a:schemeClr val="accent1">
                  <a:lumMod val="75000"/>
                </a:schemeClr>
              </a:buClr>
              <a:buSzPct val="85000"/>
              <a:buFont typeface="Wingdings" pitchFamily="2" charset="2"/>
              <a:buChar char="§"/>
            </a:pPr>
            <a:endParaRPr lang="en-CA" noProof="0" dirty="0"/>
          </a:p>
        </p:txBody>
      </p:sp>
      <p:grpSp>
        <p:nvGrpSpPr>
          <p:cNvPr id="18" name="Group 17">
            <a:extLst>
              <a:ext uri="{FF2B5EF4-FFF2-40B4-BE49-F238E27FC236}">
                <a16:creationId xmlns:a16="http://schemas.microsoft.com/office/drawing/2014/main" id="{043E4941-C9F8-C536-CD35-A37FABE60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8FC72557-123D-683F-C286-34630C23F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E281AA3-5356-0A76-A37A-2B55D2D79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 name="Image 9" descr="chaise-wassily">
            <a:extLst>
              <a:ext uri="{FF2B5EF4-FFF2-40B4-BE49-F238E27FC236}">
                <a16:creationId xmlns:a16="http://schemas.microsoft.com/office/drawing/2014/main" id="{82C2DE8E-3D4D-0C91-9EDC-D64E6F3CD8C7}"/>
              </a:ext>
            </a:extLst>
          </p:cNvPr>
          <p:cNvPicPr>
            <a:picLocks noChangeAspect="1"/>
          </p:cNvPicPr>
          <p:nvPr/>
        </p:nvPicPr>
        <p:blipFill>
          <a:blip r:embed="rId6" cstate="print"/>
          <a:srcRect/>
          <a:stretch>
            <a:fillRect/>
          </a:stretch>
        </p:blipFill>
        <p:spPr bwMode="auto">
          <a:xfrm>
            <a:off x="-26315" y="1819835"/>
            <a:ext cx="4693800" cy="3290047"/>
          </a:xfrm>
          <a:prstGeom prst="rect">
            <a:avLst/>
          </a:prstGeom>
          <a:noFill/>
          <a:ln w="9525">
            <a:noFill/>
            <a:miter lim="800000"/>
            <a:headEnd/>
            <a:tailEnd/>
          </a:ln>
        </p:spPr>
      </p:pic>
    </p:spTree>
    <p:extLst>
      <p:ext uri="{BB962C8B-B14F-4D97-AF65-F5344CB8AC3E}">
        <p14:creationId xmlns:p14="http://schemas.microsoft.com/office/powerpoint/2010/main" val="78877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3462E06E-FBBD-BEE9-C7C6-0624A60265DE}"/>
              </a:ext>
            </a:extLst>
          </p:cNvPr>
          <p:cNvSpPr txBox="1"/>
          <p:nvPr/>
        </p:nvSpPr>
        <p:spPr>
          <a:xfrm>
            <a:off x="883149" y="1354917"/>
            <a:ext cx="4666502" cy="4048046"/>
          </a:xfrm>
          <a:prstGeom prst="rect">
            <a:avLst/>
          </a:prstGeom>
        </p:spPr>
        <p:txBody>
          <a:bodyPr vert="horz" lIns="91440" tIns="45720" rIns="91440" bIns="45720" rtlCol="0" anchor="ctr">
            <a:normAutofit/>
          </a:bodyPr>
          <a:lstStyle/>
          <a:p>
            <a:pPr>
              <a:lnSpc>
                <a:spcPct val="90000"/>
              </a:lnSpc>
              <a:buClr>
                <a:schemeClr val="accent1">
                  <a:lumMod val="75000"/>
                </a:schemeClr>
              </a:buClr>
              <a:buSzPct val="85000"/>
            </a:pPr>
            <a:r>
              <a:rPr lang="en-CA" b="1" noProof="0" dirty="0">
                <a:effectLst/>
              </a:rPr>
              <a:t> </a:t>
            </a:r>
            <a:endParaRPr lang="en-CA" noProof="0" dirty="0">
              <a:effectLst/>
            </a:endParaRPr>
          </a:p>
          <a:p>
            <a:pPr indent="-182880" algn="just">
              <a:buClr>
                <a:schemeClr val="accent1">
                  <a:lumMod val="75000"/>
                </a:schemeClr>
              </a:buClr>
              <a:buSzPct val="85000"/>
              <a:buFont typeface="Wingdings" pitchFamily="2" charset="2"/>
              <a:buChar char="§"/>
            </a:pPr>
            <a:r>
              <a:rPr lang="en-CA" sz="2400" b="1" noProof="0" dirty="0">
                <a:latin typeface="Arial" panose="020B0604020202020204" pitchFamily="34" charset="0"/>
                <a:cs typeface="Arial" panose="020B0604020202020204" pitchFamily="34" charset="0"/>
              </a:rPr>
              <a:t>The Glass and Mural Workshop: </a:t>
            </a:r>
            <a:r>
              <a:rPr lang="en-CA" sz="2400" noProof="0" dirty="0">
                <a:latin typeface="Arial" panose="020B0604020202020204" pitchFamily="34" charset="0"/>
                <a:cs typeface="Arial" panose="020B0604020202020204" pitchFamily="34" charset="0"/>
              </a:rPr>
              <a:t>Activities ranged from painting wooden toys to painting buildings and creating murals. The Bauhaus's main commercial success was the creation of </a:t>
            </a:r>
            <a:r>
              <a:rPr lang="en-CA" sz="2400" b="1" noProof="0" dirty="0">
                <a:latin typeface="Arial" panose="020B0604020202020204" pitchFamily="34" charset="0"/>
                <a:cs typeface="Arial" panose="020B0604020202020204" pitchFamily="34" charset="0"/>
              </a:rPr>
              <a:t>wallpaper,</a:t>
            </a:r>
            <a:r>
              <a:rPr lang="en-CA" sz="2400" noProof="0" dirty="0">
                <a:latin typeface="Arial" panose="020B0604020202020204" pitchFamily="34" charset="0"/>
                <a:cs typeface="Arial" panose="020B0604020202020204" pitchFamily="34" charset="0"/>
              </a:rPr>
              <a:t> which became an industrial product in 1929.</a:t>
            </a:r>
            <a:endParaRPr lang="en-CA" noProof="0" dirty="0">
              <a:effectLst/>
            </a:endParaRPr>
          </a:p>
          <a:p>
            <a:pPr indent="-182880">
              <a:lnSpc>
                <a:spcPct val="90000"/>
              </a:lnSpc>
              <a:spcAft>
                <a:spcPts val="600"/>
              </a:spcAft>
              <a:buClr>
                <a:schemeClr val="accent1">
                  <a:lumMod val="75000"/>
                </a:schemeClr>
              </a:buClr>
              <a:buSzPct val="85000"/>
              <a:buFont typeface="Wingdings" pitchFamily="2" charset="2"/>
              <a:buChar char="§"/>
            </a:pPr>
            <a:endParaRPr lang="en-CA" noProof="0" dirty="0"/>
          </a:p>
        </p:txBody>
      </p:sp>
      <p:sp>
        <p:nvSpPr>
          <p:cNvPr id="31" name="Rectangle 30">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a:extLst>
              <a:ext uri="{FF2B5EF4-FFF2-40B4-BE49-F238E27FC236}">
                <a16:creationId xmlns:a16="http://schemas.microsoft.com/office/drawing/2014/main" id="{38567999-31AF-6E0D-74B9-5991B3B43D2E}"/>
              </a:ext>
            </a:extLst>
          </p:cNvPr>
          <p:cNvSpPr txBox="1"/>
          <p:nvPr/>
        </p:nvSpPr>
        <p:spPr>
          <a:xfrm>
            <a:off x="6096000" y="1354917"/>
            <a:ext cx="5454396" cy="4048046"/>
          </a:xfrm>
          <a:prstGeom prst="rect">
            <a:avLst/>
          </a:prstGeom>
        </p:spPr>
        <p:txBody>
          <a:bodyPr vert="horz" lIns="91440" tIns="45720" rIns="91440" bIns="45720" rtlCol="0" anchor="ctr">
            <a:normAutofit/>
          </a:bodyPr>
          <a:lstStyle/>
          <a:p>
            <a:pPr indent="-182880" algn="just">
              <a:buClr>
                <a:schemeClr val="accent1">
                  <a:lumMod val="75000"/>
                </a:schemeClr>
              </a:buClr>
              <a:buSzPct val="85000"/>
              <a:buFont typeface="Wingdings" pitchFamily="2" charset="2"/>
              <a:buChar char="§"/>
            </a:pPr>
            <a:r>
              <a:rPr lang="en-CA" sz="2400" b="1" noProof="0" dirty="0">
                <a:latin typeface="Arial" panose="020B0604020202020204" pitchFamily="34" charset="0"/>
                <a:cs typeface="Arial" panose="020B0604020202020204" pitchFamily="34" charset="0"/>
              </a:rPr>
              <a:t>The textile workshop: </a:t>
            </a:r>
            <a:r>
              <a:rPr lang="en-CA" sz="2400" noProof="0" dirty="0">
                <a:latin typeface="Arial" panose="020B0604020202020204" pitchFamily="34" charset="0"/>
                <a:cs typeface="Arial" panose="020B0604020202020204" pitchFamily="34" charset="0"/>
              </a:rPr>
              <a:t>Different techniques are used such as weaving, crochet, knotting, embroidery, sewing and the creations are in the spirit of abstract art. Production tends to become more industrial and new materials are used such as artificial silk and </a:t>
            </a:r>
            <a:r>
              <a:rPr lang="en-CA" sz="2400" b="1" noProof="0" dirty="0">
                <a:latin typeface="Arial" panose="020B0604020202020204" pitchFamily="34" charset="0"/>
                <a:cs typeface="Arial" panose="020B0604020202020204" pitchFamily="34" charset="0"/>
              </a:rPr>
              <a:t>cellophane.</a:t>
            </a:r>
            <a:endParaRPr lang="en-CA" noProof="0" dirty="0">
              <a:effectLst/>
            </a:endParaRPr>
          </a:p>
          <a:p>
            <a:pPr indent="-182880">
              <a:lnSpc>
                <a:spcPct val="90000"/>
              </a:lnSpc>
              <a:spcAft>
                <a:spcPts val="600"/>
              </a:spcAft>
              <a:buClr>
                <a:schemeClr val="accent1">
                  <a:lumMod val="75000"/>
                </a:schemeClr>
              </a:buClr>
              <a:buSzPct val="85000"/>
              <a:buFont typeface="Wingdings" pitchFamily="2" charset="2"/>
              <a:buChar char="§"/>
            </a:pPr>
            <a:endParaRPr lang="en-CA" noProof="0" dirty="0"/>
          </a:p>
        </p:txBody>
      </p:sp>
    </p:spTree>
    <p:extLst>
      <p:ext uri="{BB962C8B-B14F-4D97-AF65-F5344CB8AC3E}">
        <p14:creationId xmlns:p14="http://schemas.microsoft.com/office/powerpoint/2010/main" val="296642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3462E06E-FBBD-BEE9-C7C6-0624A60265DE}"/>
              </a:ext>
            </a:extLst>
          </p:cNvPr>
          <p:cNvSpPr txBox="1"/>
          <p:nvPr/>
        </p:nvSpPr>
        <p:spPr>
          <a:xfrm>
            <a:off x="4900048" y="542830"/>
            <a:ext cx="6730276" cy="6144051"/>
          </a:xfrm>
          <a:prstGeom prst="rect">
            <a:avLst/>
          </a:prstGeom>
        </p:spPr>
        <p:txBody>
          <a:bodyPr vert="horz" lIns="91440" tIns="45720" rIns="91440" bIns="45720" rtlCol="0">
            <a:normAutofit fontScale="85000" lnSpcReduction="10000"/>
          </a:bodyPr>
          <a:lstStyle/>
          <a:p>
            <a:pPr algn="just">
              <a:lnSpc>
                <a:spcPct val="150000"/>
              </a:lnSpc>
            </a:pPr>
            <a:r>
              <a:rPr lang="en-CA" sz="2400" b="1" noProof="0">
                <a:solidFill>
                  <a:srgbClr val="000000"/>
                </a:solidFill>
                <a:latin typeface="Arial" panose="020B0604020202020204" pitchFamily="34" charset="0"/>
                <a:ea typeface="Times New Roman" panose="02020603050405020304" pitchFamily="18" charset="0"/>
                <a:cs typeface="Arial" panose="020B0604020202020204" pitchFamily="34" charset="0"/>
              </a:rPr>
              <a:t>-The Typography Workshop: In 1923, Moholy-Nagy </a:t>
            </a:r>
            <a:r>
              <a:rPr lang="en-CA" sz="2400" noProof="0">
                <a:solidFill>
                  <a:srgbClr val="000000"/>
                </a:solidFill>
                <a:latin typeface="Arial" panose="020B0604020202020204" pitchFamily="34" charset="0"/>
                <a:ea typeface="Times New Roman" panose="02020603050405020304" pitchFamily="18" charset="0"/>
                <a:cs typeface="Arial" panose="020B0604020202020204" pitchFamily="34" charset="0"/>
              </a:rPr>
              <a:t>invented a new typeface specific to the Bauhaus school: a blend of symbols and colored elements combined with text and photographs, hence its name </a:t>
            </a:r>
            <a:r>
              <a:rPr lang="en-CA" sz="2400" b="1" noProof="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CA" sz="2400" b="1" noProof="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Typofoto</a:t>
            </a:r>
            <a:r>
              <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endPar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Another designer, </a:t>
            </a:r>
            <a:r>
              <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Herbert Bayer</a:t>
            </a: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 was in charge of the workshop and invented the </a:t>
            </a:r>
            <a:r>
              <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"Universal" typeface</a:t>
            </a: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 a rather geometric but sans-serif typeface. He also created another typeface bearing his own name in 1930, "</a:t>
            </a:r>
            <a:r>
              <a:rPr lang="en-CA" sz="24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Bayer Type." </a:t>
            </a:r>
          </a:p>
          <a:p>
            <a:pPr algn="just">
              <a:lnSpc>
                <a:spcPct val="150000"/>
              </a:lnSpc>
            </a:pPr>
            <a:endPar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sz="2400"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Joseph Albers and Johannes Itten also contributed to the development of the Bauhaus typography workshop.</a:t>
            </a:r>
            <a:endParaRPr lang="en-CA" sz="1800" noProof="0" dirty="0">
              <a:effectLst/>
              <a:latin typeface="Times New Roman" panose="02020603050405020304" pitchFamily="18" charset="0"/>
              <a:ea typeface="Times New Roman" panose="02020603050405020304" pitchFamily="18" charset="0"/>
            </a:endParaRPr>
          </a:p>
          <a:p>
            <a:pPr>
              <a:lnSpc>
                <a:spcPct val="90000"/>
              </a:lnSpc>
              <a:spcAft>
                <a:spcPts val="600"/>
              </a:spcAft>
              <a:buClr>
                <a:schemeClr val="accent1">
                  <a:lumMod val="75000"/>
                </a:schemeClr>
              </a:buClr>
              <a:buSzPct val="85000"/>
            </a:pPr>
            <a:endParaRPr lang="en-CA" sz="1800" noProof="0" dirty="0">
              <a:effectLst/>
              <a:latin typeface="Times New Roman" panose="02020603050405020304" pitchFamily="18" charset="0"/>
              <a:ea typeface="Times New Roman" panose="02020603050405020304" pitchFamily="18" charset="0"/>
            </a:endParaRPr>
          </a:p>
          <a:p>
            <a:pPr>
              <a:lnSpc>
                <a:spcPct val="90000"/>
              </a:lnSpc>
              <a:spcAft>
                <a:spcPts val="600"/>
              </a:spcAft>
              <a:buClr>
                <a:schemeClr val="accent1">
                  <a:lumMod val="75000"/>
                </a:schemeClr>
              </a:buClr>
              <a:buSzPct val="85000"/>
            </a:pPr>
            <a:endParaRPr lang="en-CA" sz="1800" noProof="0" dirty="0">
              <a:effectLst/>
              <a:latin typeface="Times New Roman" panose="02020603050405020304" pitchFamily="18" charset="0"/>
              <a:ea typeface="Times New Roman" panose="02020603050405020304" pitchFamily="18" charset="0"/>
            </a:endParaRPr>
          </a:p>
          <a:p>
            <a:pPr indent="-182880">
              <a:lnSpc>
                <a:spcPct val="90000"/>
              </a:lnSpc>
              <a:spcAft>
                <a:spcPts val="600"/>
              </a:spcAft>
              <a:buClr>
                <a:schemeClr val="accent1">
                  <a:lumMod val="75000"/>
                </a:schemeClr>
              </a:buClr>
              <a:buSzPct val="85000"/>
              <a:buFont typeface="Wingdings" pitchFamily="2" charset="2"/>
              <a:buChar char="§"/>
            </a:pPr>
            <a:endParaRPr lang="en-CA" noProof="0" dirty="0"/>
          </a:p>
        </p:txBody>
      </p:sp>
      <p:grpSp>
        <p:nvGrpSpPr>
          <p:cNvPr id="18" name="Group 17">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8" name="Image 7" descr="ANd9GcSA6dC4FKbm6eEICEOAMcsB968E1emRFXxO1HrPBkIU9gy-2a8&amp;t=1&amp;usg=__gCBWi43aVHMWc1NFoTJtPcoknBU=">
            <a:extLst>
              <a:ext uri="{FF2B5EF4-FFF2-40B4-BE49-F238E27FC236}">
                <a16:creationId xmlns:a16="http://schemas.microsoft.com/office/drawing/2014/main" id="{AEA69717-1B0F-D77D-5D10-22E050338CFF}"/>
              </a:ext>
            </a:extLst>
          </p:cNvPr>
          <p:cNvPicPr>
            <a:picLocks noChangeAspect="1"/>
          </p:cNvPicPr>
          <p:nvPr/>
        </p:nvPicPr>
        <p:blipFill>
          <a:blip r:embed="rId6" cstate="print"/>
          <a:srcRect/>
          <a:stretch>
            <a:fillRect/>
          </a:stretch>
        </p:blipFill>
        <p:spPr bwMode="auto">
          <a:xfrm>
            <a:off x="41103" y="715166"/>
            <a:ext cx="4608967" cy="5427665"/>
          </a:xfrm>
          <a:prstGeom prst="rect">
            <a:avLst/>
          </a:prstGeom>
          <a:noFill/>
          <a:ln w="9525">
            <a:noFill/>
            <a:miter lim="800000"/>
            <a:headEnd/>
            <a:tailEnd/>
          </a:ln>
        </p:spPr>
      </p:pic>
    </p:spTree>
    <p:extLst>
      <p:ext uri="{BB962C8B-B14F-4D97-AF65-F5344CB8AC3E}">
        <p14:creationId xmlns:p14="http://schemas.microsoft.com/office/powerpoint/2010/main" val="244024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60C4E8-D4BF-0F6C-255F-FCFF87252F7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2FCA3-D9E4-A4C4-A28C-B640B889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87A6E0-A759-080C-3156-E9E3549EB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0" name="Rectangle 29">
            <a:extLst>
              <a:ext uri="{FF2B5EF4-FFF2-40B4-BE49-F238E27FC236}">
                <a16:creationId xmlns:a16="http://schemas.microsoft.com/office/drawing/2014/main" id="{EAC68549-302E-8B17-02AF-5B95AB128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 name="Rectangle 31">
            <a:extLst>
              <a:ext uri="{FF2B5EF4-FFF2-40B4-BE49-F238E27FC236}">
                <a16:creationId xmlns:a16="http://schemas.microsoft.com/office/drawing/2014/main" id="{66C01BF7-9B46-2642-3788-510359291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 name="ZoneTexte 19">
            <a:extLst>
              <a:ext uri="{FF2B5EF4-FFF2-40B4-BE49-F238E27FC236}">
                <a16:creationId xmlns:a16="http://schemas.microsoft.com/office/drawing/2014/main" id="{3D5B052E-2EE1-5523-7B3E-CBD6D648C533}"/>
              </a:ext>
            </a:extLst>
          </p:cNvPr>
          <p:cNvSpPr txBox="1"/>
          <p:nvPr/>
        </p:nvSpPr>
        <p:spPr>
          <a:xfrm>
            <a:off x="5894614" y="2822801"/>
            <a:ext cx="5233634" cy="3108718"/>
          </a:xfrm>
          <a:prstGeom prst="rect">
            <a:avLst/>
          </a:prstGeom>
        </p:spPr>
        <p:txBody>
          <a:bodyPr vert="horz" lIns="91440" tIns="45720" rIns="91440" bIns="45720" rtlCol="0" anchor="ctr">
            <a:normAutofit lnSpcReduction="10000"/>
          </a:bodyPr>
          <a:lstStyle/>
          <a:p>
            <a:pPr indent="-182880" algn="just">
              <a:lnSpc>
                <a:spcPct val="90000"/>
              </a:lnSpc>
              <a:spcAft>
                <a:spcPts val="600"/>
              </a:spcAft>
              <a:buClr>
                <a:schemeClr val="accent1">
                  <a:lumMod val="75000"/>
                </a:schemeClr>
              </a:buClr>
              <a:buSzPct val="85000"/>
              <a:buFont typeface="Wingdings" pitchFamily="2" charset="2"/>
              <a:buChar char="§"/>
            </a:pPr>
            <a:r>
              <a:rPr lang="en-CA" sz="2400" dirty="0">
                <a:latin typeface="Arial" panose="020B0604020202020204" pitchFamily="34" charset="0"/>
                <a:cs typeface="Arial" panose="020B0604020202020204" pitchFamily="34" charset="0"/>
              </a:rPr>
              <a:t>This movement, at the heart of Bauhaus teaching, appeared in Europe around 1920, thanks to Lissitzky </a:t>
            </a:r>
            <a:r>
              <a:rPr lang="en-CA" sz="2400" dirty="0" err="1">
                <a:latin typeface="Arial" panose="020B0604020202020204" pitchFamily="34" charset="0"/>
                <a:cs typeface="Arial" panose="020B0604020202020204" pitchFamily="34" charset="0"/>
              </a:rPr>
              <a:t>Rallia</a:t>
            </a:r>
            <a:r>
              <a:rPr lang="en-CA" sz="2400" dirty="0">
                <a:latin typeface="Arial" panose="020B0604020202020204" pitchFamily="34" charset="0"/>
                <a:cs typeface="Arial" panose="020B0604020202020204" pitchFamily="34" charset="0"/>
              </a:rPr>
              <a:t>, a Russian painter, architect, decorator and typographer, who was one of the pioneers of constructivism, on the occasion of the first exhibition of Russian abstract art organized by the latter in 1922 in Berlin.</a:t>
            </a:r>
            <a:endParaRPr lang="en-CA" sz="2400" noProof="0" dirty="0">
              <a:effectLst/>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A5CB26E-8B9C-656F-3A42-1B87562A7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9AB44421-0EAE-3D76-CBD7-6CA5E9AC7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EFF89BEE-4D8E-DC8F-EE19-5275B15C8D1E}"/>
              </a:ext>
            </a:extLst>
          </p:cNvPr>
          <p:cNvSpPr txBox="1"/>
          <p:nvPr/>
        </p:nvSpPr>
        <p:spPr>
          <a:xfrm>
            <a:off x="8978179" y="1596608"/>
            <a:ext cx="6098458" cy="369332"/>
          </a:xfrm>
          <a:prstGeom prst="rect">
            <a:avLst/>
          </a:prstGeom>
          <a:noFill/>
        </p:spPr>
        <p:txBody>
          <a:bodyPr wrap="square">
            <a:spAutoFit/>
          </a:bodyPr>
          <a:lstStyle/>
          <a:p>
            <a:endParaRPr lang="fr-FR" b="1" dirty="0"/>
          </a:p>
        </p:txBody>
      </p:sp>
      <p:sp>
        <p:nvSpPr>
          <p:cNvPr id="5" name="Titre 1">
            <a:extLst>
              <a:ext uri="{FF2B5EF4-FFF2-40B4-BE49-F238E27FC236}">
                <a16:creationId xmlns:a16="http://schemas.microsoft.com/office/drawing/2014/main" id="{E4DD6126-7AFF-40D7-1DD5-6D6212EA7ABD}"/>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CA" noProof="0" dirty="0"/>
              <a:t>Movements within the Bauhaus</a:t>
            </a:r>
          </a:p>
        </p:txBody>
      </p:sp>
      <p:sp>
        <p:nvSpPr>
          <p:cNvPr id="2" name="ZoneTexte 1">
            <a:extLst>
              <a:ext uri="{FF2B5EF4-FFF2-40B4-BE49-F238E27FC236}">
                <a16:creationId xmlns:a16="http://schemas.microsoft.com/office/drawing/2014/main" id="{1E3B2940-1828-2A68-46C8-9269E141D22C}"/>
              </a:ext>
            </a:extLst>
          </p:cNvPr>
          <p:cNvSpPr txBox="1"/>
          <p:nvPr/>
        </p:nvSpPr>
        <p:spPr>
          <a:xfrm>
            <a:off x="5840587" y="2250850"/>
            <a:ext cx="6098458" cy="461665"/>
          </a:xfrm>
          <a:prstGeom prst="rect">
            <a:avLst/>
          </a:prstGeom>
          <a:noFill/>
        </p:spPr>
        <p:txBody>
          <a:bodyPr wrap="square">
            <a:spAutoFit/>
          </a:bodyPr>
          <a:lstStyle/>
          <a:p>
            <a:r>
              <a:rPr lang="en-CA" sz="2400" b="1" noProof="0" dirty="0">
                <a:solidFill>
                  <a:schemeClr val="accent2"/>
                </a:solidFill>
                <a:latin typeface="Arial" panose="020B0604020202020204" pitchFamily="34" charset="0"/>
                <a:ea typeface="Times New Roman" panose="02020603050405020304" pitchFamily="18" charset="0"/>
              </a:rPr>
              <a:t>Russian Constructivism</a:t>
            </a:r>
            <a:endParaRPr lang="en-CA" sz="2400" b="1" noProof="0" dirty="0">
              <a:solidFill>
                <a:schemeClr val="accent2"/>
              </a:solidFill>
            </a:endParaRPr>
          </a:p>
        </p:txBody>
      </p:sp>
      <p:pic>
        <p:nvPicPr>
          <p:cNvPr id="3" name="Image 2">
            <a:extLst>
              <a:ext uri="{FF2B5EF4-FFF2-40B4-BE49-F238E27FC236}">
                <a16:creationId xmlns:a16="http://schemas.microsoft.com/office/drawing/2014/main" id="{3089425E-5E98-2067-E0E3-FBA7BF5C6FF8}"/>
              </a:ext>
            </a:extLst>
          </p:cNvPr>
          <p:cNvPicPr>
            <a:picLocks noChangeAspect="1"/>
          </p:cNvPicPr>
          <p:nvPr/>
        </p:nvPicPr>
        <p:blipFill>
          <a:blip r:embed="rId5" cstate="print"/>
          <a:stretch>
            <a:fillRect/>
          </a:stretch>
        </p:blipFill>
        <p:spPr bwMode="auto">
          <a:xfrm>
            <a:off x="984504" y="2250850"/>
            <a:ext cx="4603128" cy="3636469"/>
          </a:xfrm>
          <a:prstGeom prst="rect">
            <a:avLst/>
          </a:prstGeom>
          <a:noFill/>
        </p:spPr>
      </p:pic>
      <p:sp>
        <p:nvSpPr>
          <p:cNvPr id="4" name="ZoneTexte 3">
            <a:extLst>
              <a:ext uri="{FF2B5EF4-FFF2-40B4-BE49-F238E27FC236}">
                <a16:creationId xmlns:a16="http://schemas.microsoft.com/office/drawing/2014/main" id="{D095FE1A-EBC2-5B81-AD90-AFC4EFC86CEE}"/>
              </a:ext>
            </a:extLst>
          </p:cNvPr>
          <p:cNvSpPr txBox="1"/>
          <p:nvPr/>
        </p:nvSpPr>
        <p:spPr>
          <a:xfrm>
            <a:off x="984503" y="6050842"/>
            <a:ext cx="8175825" cy="545662"/>
          </a:xfrm>
          <a:prstGeom prst="rect">
            <a:avLst/>
          </a:prstGeom>
          <a:noFill/>
        </p:spPr>
        <p:txBody>
          <a:bodyPr wrap="square">
            <a:spAutoFit/>
          </a:bodyPr>
          <a:lstStyle/>
          <a:p>
            <a:pPr algn="just">
              <a:lnSpc>
                <a:spcPct val="115000"/>
              </a:lnSpc>
              <a:tabLst>
                <a:tab pos="2647950" algn="l"/>
              </a:tabLst>
            </a:pPr>
            <a:r>
              <a:rPr lang="en-CA" sz="1800" b="1" noProof="0">
                <a:solidFill>
                  <a:srgbClr val="000000"/>
                </a:solidFill>
                <a:effectLst/>
                <a:latin typeface="Arial" panose="020B0604020202020204" pitchFamily="34" charset="0"/>
                <a:ea typeface="Times New Roman" panose="02020603050405020304" pitchFamily="18" charset="0"/>
              </a:rPr>
              <a:t>Lissitzky</a:t>
            </a:r>
            <a:r>
              <a:rPr lang="en-CA" sz="2800" noProof="0">
                <a:solidFill>
                  <a:srgbClr val="000000"/>
                </a:solidFill>
                <a:effectLst/>
                <a:latin typeface="Arial" panose="020B0604020202020204" pitchFamily="34" charset="0"/>
                <a:ea typeface="Times New Roman" panose="02020603050405020304" pitchFamily="18" charset="0"/>
              </a:rPr>
              <a:t> </a:t>
            </a:r>
            <a:r>
              <a:rPr lang="en-CA" sz="1800" noProof="0">
                <a:solidFill>
                  <a:srgbClr val="000000"/>
                </a:solidFill>
                <a:effectLst/>
                <a:latin typeface="Arial" panose="020B0604020202020204" pitchFamily="34" charset="0"/>
                <a:ea typeface="Times New Roman" panose="02020603050405020304" pitchFamily="18" charset="0"/>
              </a:rPr>
              <a:t>- </a:t>
            </a:r>
            <a:r>
              <a:rPr lang="en-CA" noProof="0">
                <a:solidFill>
                  <a:srgbClr val="000000"/>
                </a:solidFill>
                <a:latin typeface="Arial" panose="020B0604020202020204" pitchFamily="34" charset="0"/>
                <a:ea typeface="Times New Roman" panose="02020603050405020304" pitchFamily="18" charset="0"/>
              </a:rPr>
              <a:t>Poster - 1920 - With a red corner let's push the whites down</a:t>
            </a:r>
            <a:endParaRPr lang="en-CA" sz="2800" noProof="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448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4B553-EBE0-470E-8623-3DB6B0DEC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15972" cy="6858000"/>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FC804D-BB45-4D30-B9B2-CA5D93930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640079"/>
            <a:ext cx="3623884" cy="33392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D8E69F-ABB2-495C-80E6-6C4839037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1369" y="639256"/>
            <a:ext cx="2154524" cy="2469762"/>
          </a:xfrm>
          <a:prstGeom prst="rect">
            <a:avLst/>
          </a:prstGeom>
          <a:blipFill dpi="0" rotWithShape="1">
            <a:blip r:embed="rId4">
              <a:duotone>
                <a:schemeClr val="accent5">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19" name="Rectangle 18">
            <a:extLst>
              <a:ext uri="{FF2B5EF4-FFF2-40B4-BE49-F238E27FC236}">
                <a16:creationId xmlns:a16="http://schemas.microsoft.com/office/drawing/2014/main" id="{0DB2899B-09C7-4AF9-9C18-BE845FB1A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4168576"/>
            <a:ext cx="2100623" cy="20493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041F30-5B33-48B2-9298-E2B83D593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8395" y="4168576"/>
            <a:ext cx="1385570" cy="2049344"/>
          </a:xfrm>
          <a:prstGeom prst="rect">
            <a:avLst/>
          </a:prstGeom>
          <a:blipFill dpi="0" rotWithShape="1">
            <a:blip r:embed="rId4">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23" name="Rectangle 22">
            <a:extLst>
              <a:ext uri="{FF2B5EF4-FFF2-40B4-BE49-F238E27FC236}">
                <a16:creationId xmlns:a16="http://schemas.microsoft.com/office/drawing/2014/main" id="{DE2264DC-1DE9-43B9-82F1-AF95A1C5C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655" y="3298614"/>
            <a:ext cx="2174237" cy="29193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5604B1CB-34D3-B880-BF43-4D2F004AAA11}"/>
              </a:ext>
            </a:extLst>
          </p:cNvPr>
          <p:cNvPicPr>
            <a:picLocks noChangeAspect="1"/>
          </p:cNvPicPr>
          <p:nvPr/>
        </p:nvPicPr>
        <p:blipFill>
          <a:blip r:embed="rId5" cstate="print"/>
          <a:stretch>
            <a:fillRect/>
          </a:stretch>
        </p:blipFill>
        <p:spPr bwMode="auto">
          <a:xfrm>
            <a:off x="4563019" y="3751437"/>
            <a:ext cx="1851507" cy="2251072"/>
          </a:xfrm>
          <a:prstGeom prst="rect">
            <a:avLst/>
          </a:prstGeom>
          <a:noFill/>
        </p:spPr>
      </p:pic>
      <p:sp>
        <p:nvSpPr>
          <p:cNvPr id="5" name="ZoneTexte 4">
            <a:extLst>
              <a:ext uri="{FF2B5EF4-FFF2-40B4-BE49-F238E27FC236}">
                <a16:creationId xmlns:a16="http://schemas.microsoft.com/office/drawing/2014/main" id="{D90DB6C1-62A9-E1A8-5CBE-F12E4CA2A4CD}"/>
              </a:ext>
            </a:extLst>
          </p:cNvPr>
          <p:cNvSpPr txBox="1"/>
          <p:nvPr/>
        </p:nvSpPr>
        <p:spPr>
          <a:xfrm>
            <a:off x="7353662" y="1243559"/>
            <a:ext cx="4670619" cy="5850034"/>
          </a:xfrm>
          <a:prstGeom prst="rect">
            <a:avLst/>
          </a:prstGeom>
        </p:spPr>
        <p:txBody>
          <a:bodyPr vert="horz" lIns="91440" tIns="45720" rIns="91440" bIns="45720" rtlCol="0">
            <a:normAutofit/>
          </a:bodyPr>
          <a:lstStyle/>
          <a:p>
            <a:pPr algn="just">
              <a:spcAft>
                <a:spcPts val="600"/>
              </a:spcAft>
              <a:buClr>
                <a:schemeClr val="accent1">
                  <a:lumMod val="75000"/>
                </a:schemeClr>
              </a:buClr>
              <a:buSzPct val="85000"/>
            </a:pPr>
            <a:r>
              <a:rPr lang="en-CA" sz="2000" noProof="0" dirty="0">
                <a:latin typeface="Arial" panose="020B0604020202020204" pitchFamily="34" charset="0"/>
                <a:cs typeface="Arial" panose="020B0604020202020204" pitchFamily="34" charset="0"/>
              </a:rPr>
              <a:t>Constructivism came to refer to the style that encompassed all the trends in geometric abstract art in the 1920s and 1930s, which is now referred to by the generic term "constructive art."</a:t>
            </a:r>
          </a:p>
          <a:p>
            <a:pPr algn="just">
              <a:spcAft>
                <a:spcPts val="600"/>
              </a:spcAft>
              <a:buClr>
                <a:schemeClr val="accent1">
                  <a:lumMod val="75000"/>
                </a:schemeClr>
              </a:buClr>
              <a:buSzPct val="85000"/>
            </a:pPr>
            <a:endParaRPr lang="en-CA" sz="2000" noProof="0" dirty="0">
              <a:latin typeface="Arial" panose="020B0604020202020204" pitchFamily="34" charset="0"/>
              <a:cs typeface="Arial" panose="020B0604020202020204" pitchFamily="34" charset="0"/>
            </a:endParaRPr>
          </a:p>
          <a:p>
            <a:pPr algn="just">
              <a:spcAft>
                <a:spcPts val="600"/>
              </a:spcAft>
              <a:buClr>
                <a:schemeClr val="accent1">
                  <a:lumMod val="75000"/>
                </a:schemeClr>
              </a:buClr>
              <a:buSzPct val="85000"/>
            </a:pPr>
            <a:r>
              <a:rPr lang="en-CA" sz="2000" noProof="0" dirty="0">
                <a:latin typeface="Arial" panose="020B0604020202020204" pitchFamily="34" charset="0"/>
                <a:cs typeface="Arial" panose="020B0604020202020204" pitchFamily="34" charset="0"/>
              </a:rPr>
              <a:t>The Bauhaus also allowed its former students to teach, as did Josef Albers from 1923 to 1933, who explored the relationships between colors in their geometric abstractions. His classes were particularly grounded in functionalism in modern design.</a:t>
            </a:r>
            <a:endParaRPr lang="en-CA" sz="2000" noProof="0" dirty="0">
              <a:effectLst/>
            </a:endParaRPr>
          </a:p>
        </p:txBody>
      </p:sp>
      <p:sp>
        <p:nvSpPr>
          <p:cNvPr id="16" name="ZoneTexte 15">
            <a:extLst>
              <a:ext uri="{FF2B5EF4-FFF2-40B4-BE49-F238E27FC236}">
                <a16:creationId xmlns:a16="http://schemas.microsoft.com/office/drawing/2014/main" id="{5B3F79CD-DC0D-E4E5-C355-684C6360E23D}"/>
              </a:ext>
            </a:extLst>
          </p:cNvPr>
          <p:cNvSpPr txBox="1"/>
          <p:nvPr/>
        </p:nvSpPr>
        <p:spPr>
          <a:xfrm>
            <a:off x="4300078" y="6246772"/>
            <a:ext cx="2915894" cy="369332"/>
          </a:xfrm>
          <a:prstGeom prst="rect">
            <a:avLst/>
          </a:prstGeom>
          <a:noFill/>
        </p:spPr>
        <p:txBody>
          <a:bodyPr wrap="square">
            <a:spAutoFit/>
          </a:bodyPr>
          <a:lstStyle/>
          <a:p>
            <a:r>
              <a:rPr lang="en-CA" noProof="0">
                <a:latin typeface="Arial" panose="020B0604020202020204" pitchFamily="34" charset="0"/>
                <a:ea typeface="Times New Roman" panose="02020603050405020304" pitchFamily="18" charset="0"/>
              </a:rPr>
              <a:t>Bauhaus poster 1923</a:t>
            </a:r>
            <a:r>
              <a:rPr lang="en-CA" noProof="0">
                <a:effectLst/>
              </a:rPr>
              <a:t> </a:t>
            </a:r>
            <a:endParaRPr lang="en-CA" noProof="0"/>
          </a:p>
        </p:txBody>
      </p:sp>
      <p:pic>
        <p:nvPicPr>
          <p:cNvPr id="1026" name="Picture 2" descr="Le constructivisme russe et l’architecture Club des Travailleurs de Zouïev, par Ilya Golossov">
            <a:extLst>
              <a:ext uri="{FF2B5EF4-FFF2-40B4-BE49-F238E27FC236}">
                <a16:creationId xmlns:a16="http://schemas.microsoft.com/office/drawing/2014/main" id="{5081A61E-2B52-C094-3F66-48F069028E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740" y="4001068"/>
            <a:ext cx="3659225" cy="253759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8BA4B01-3FE8-DBC2-0CE4-DB30842DB3B0}"/>
              </a:ext>
            </a:extLst>
          </p:cNvPr>
          <p:cNvSpPr txBox="1"/>
          <p:nvPr/>
        </p:nvSpPr>
        <p:spPr>
          <a:xfrm>
            <a:off x="149185" y="3433895"/>
            <a:ext cx="4413834" cy="351763"/>
          </a:xfrm>
          <a:prstGeom prst="rect">
            <a:avLst/>
          </a:prstGeom>
          <a:noFill/>
        </p:spPr>
        <p:txBody>
          <a:bodyPr wrap="square">
            <a:spAutoFit/>
          </a:bodyPr>
          <a:lstStyle/>
          <a:p>
            <a:pPr algn="ctr">
              <a:lnSpc>
                <a:spcPct val="115000"/>
              </a:lnSpc>
            </a:pPr>
            <a:r>
              <a:rPr lang="fr-FR" sz="1600" b="1" dirty="0">
                <a:solidFill>
                  <a:srgbClr val="000000"/>
                </a:solidFill>
                <a:effectLst/>
                <a:latin typeface="Verdana" panose="020B0604030504040204" pitchFamily="34" charset="0"/>
                <a:ea typeface="Times New Roman" panose="02020603050405020304" pitchFamily="18" charset="0"/>
              </a:rPr>
              <a:t>Rodtchenko</a:t>
            </a:r>
            <a:r>
              <a:rPr lang="fr-FR" sz="1600" dirty="0">
                <a:solidFill>
                  <a:srgbClr val="000000"/>
                </a:solidFill>
                <a:effectLst/>
                <a:latin typeface="Verdana" panose="020B0604030504040204" pitchFamily="34" charset="0"/>
                <a:ea typeface="Times New Roman" panose="02020603050405020304" pitchFamily="18" charset="0"/>
              </a:rPr>
              <a:t> - </a:t>
            </a:r>
            <a:r>
              <a:rPr lang="fr-FR" sz="1600" dirty="0" err="1">
                <a:solidFill>
                  <a:srgbClr val="000000"/>
                </a:solidFill>
                <a:effectLst/>
                <a:latin typeface="Verdana" panose="020B0604030504040204" pitchFamily="34" charset="0"/>
                <a:ea typeface="Times New Roman" panose="02020603050405020304" pitchFamily="18" charset="0"/>
              </a:rPr>
              <a:t>Plakat</a:t>
            </a:r>
            <a:r>
              <a:rPr lang="fr-FR" sz="1600" dirty="0">
                <a:solidFill>
                  <a:srgbClr val="000000"/>
                </a:solidFill>
                <a:effectLst/>
                <a:latin typeface="Verdana" panose="020B0604030504040204" pitchFamily="34" charset="0"/>
                <a:ea typeface="Times New Roman" panose="02020603050405020304" pitchFamily="18" charset="0"/>
              </a:rPr>
              <a:t> - 1924</a:t>
            </a:r>
            <a:endParaRPr lang="fr-CA" sz="1600" dirty="0">
              <a:effectLst/>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A1BAECCB-371D-D74E-E20C-6F4B5AD03FDD}"/>
              </a:ext>
            </a:extLst>
          </p:cNvPr>
          <p:cNvPicPr>
            <a:picLocks noChangeAspect="1"/>
          </p:cNvPicPr>
          <p:nvPr/>
        </p:nvPicPr>
        <p:blipFill>
          <a:blip r:embed="rId7" cstate="print"/>
          <a:stretch>
            <a:fillRect/>
          </a:stretch>
        </p:blipFill>
        <p:spPr bwMode="auto">
          <a:xfrm>
            <a:off x="926133" y="1134399"/>
            <a:ext cx="3038137" cy="2134290"/>
          </a:xfrm>
          <a:prstGeom prst="rect">
            <a:avLst/>
          </a:prstGeom>
          <a:noFill/>
        </p:spPr>
      </p:pic>
    </p:spTree>
    <p:extLst>
      <p:ext uri="{BB962C8B-B14F-4D97-AF65-F5344CB8AC3E}">
        <p14:creationId xmlns:p14="http://schemas.microsoft.com/office/powerpoint/2010/main" val="141480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13A5B6-3789-573D-1AD5-4F7775630AE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17D0C5D-6BB8-175F-E2DF-24E2A99C8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15972" cy="6858000"/>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6579F4-DBBB-C284-55A7-3C5705DC2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640079"/>
            <a:ext cx="3623884" cy="33392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4CA91F-B44D-6BA7-C7AC-D6E4FB9A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1369" y="639256"/>
            <a:ext cx="2154524" cy="2469762"/>
          </a:xfrm>
          <a:prstGeom prst="rect">
            <a:avLst/>
          </a:prstGeom>
          <a:blipFill dpi="0" rotWithShape="1">
            <a:blip r:embed="rId4">
              <a:duotone>
                <a:schemeClr val="accent5">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19" name="Rectangle 18">
            <a:extLst>
              <a:ext uri="{FF2B5EF4-FFF2-40B4-BE49-F238E27FC236}">
                <a16:creationId xmlns:a16="http://schemas.microsoft.com/office/drawing/2014/main" id="{9941E904-01B4-EF41-1EF7-190CFFB8D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4168576"/>
            <a:ext cx="2100623" cy="20493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4D947A-9792-2CA3-FB98-9A53BBF88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8395" y="4168576"/>
            <a:ext cx="1385570" cy="2049344"/>
          </a:xfrm>
          <a:prstGeom prst="rect">
            <a:avLst/>
          </a:prstGeom>
          <a:blipFill dpi="0" rotWithShape="1">
            <a:blip r:embed="rId4">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23" name="Rectangle 22">
            <a:extLst>
              <a:ext uri="{FF2B5EF4-FFF2-40B4-BE49-F238E27FC236}">
                <a16:creationId xmlns:a16="http://schemas.microsoft.com/office/drawing/2014/main" id="{2B31DFEE-F710-C4BA-2F7B-122E46B6E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655" y="3298614"/>
            <a:ext cx="2174237" cy="29193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5D2DD599-7896-8C03-5ABF-6C85C26FCED7}"/>
              </a:ext>
            </a:extLst>
          </p:cNvPr>
          <p:cNvSpPr txBox="1"/>
          <p:nvPr/>
        </p:nvSpPr>
        <p:spPr>
          <a:xfrm>
            <a:off x="7353662" y="1243559"/>
            <a:ext cx="4670619" cy="5850034"/>
          </a:xfrm>
          <a:prstGeom prst="rect">
            <a:avLst/>
          </a:prstGeom>
        </p:spPr>
        <p:txBody>
          <a:bodyPr vert="horz" lIns="91440" tIns="45720" rIns="91440" bIns="45720" rtlCol="0">
            <a:normAutofit/>
          </a:bodyPr>
          <a:lstStyle/>
          <a:p>
            <a:pPr algn="just">
              <a:spcAft>
                <a:spcPts val="600"/>
              </a:spcAft>
              <a:buClr>
                <a:schemeClr val="accent1">
                  <a:lumMod val="75000"/>
                </a:schemeClr>
              </a:buClr>
              <a:buSzPct val="85000"/>
            </a:pPr>
            <a:r>
              <a:rPr lang="en-CA" sz="2000" dirty="0">
                <a:latin typeface="Arial" panose="020B0604020202020204" pitchFamily="34" charset="0"/>
                <a:cs typeface="Arial" panose="020B0604020202020204" pitchFamily="34" charset="0"/>
              </a:rPr>
              <a:t>As early as 1917, a group of Dutch painters, architects, designers, and philosophers formed a collective called De Stijl.</a:t>
            </a:r>
          </a:p>
          <a:p>
            <a:pPr algn="just">
              <a:spcAft>
                <a:spcPts val="600"/>
              </a:spcAft>
              <a:buClr>
                <a:schemeClr val="accent1">
                  <a:lumMod val="75000"/>
                </a:schemeClr>
              </a:buClr>
              <a:buSzPct val="85000"/>
            </a:pPr>
            <a:endParaRPr lang="en-CA" sz="2000" dirty="0">
              <a:latin typeface="Arial" panose="020B0604020202020204" pitchFamily="34" charset="0"/>
              <a:cs typeface="Arial" panose="020B0604020202020204" pitchFamily="34" charset="0"/>
            </a:endParaRPr>
          </a:p>
          <a:p>
            <a:pPr algn="just">
              <a:spcAft>
                <a:spcPts val="600"/>
              </a:spcAft>
              <a:buClr>
                <a:schemeClr val="accent1">
                  <a:lumMod val="75000"/>
                </a:schemeClr>
              </a:buClr>
              <a:buSzPct val="85000"/>
            </a:pPr>
            <a:r>
              <a:rPr lang="en-CA" sz="2000" dirty="0">
                <a:latin typeface="Arial" panose="020B0604020202020204" pitchFamily="34" charset="0"/>
                <a:cs typeface="Arial" panose="020B0604020202020204" pitchFamily="34" charset="0"/>
              </a:rPr>
              <a:t>Moving away from the natural forms of architecture and design, the De Stijl group attempted to create a visual language capable of expressing a new industrial aesthetic by using a reduced palette and limiting itself to straight lines.</a:t>
            </a:r>
            <a:endParaRPr lang="en-CA" sz="2000" noProof="0" dirty="0">
              <a:effectLst/>
            </a:endParaRPr>
          </a:p>
        </p:txBody>
      </p:sp>
      <p:sp>
        <p:nvSpPr>
          <p:cNvPr id="4" name="ZoneTexte 3">
            <a:extLst>
              <a:ext uri="{FF2B5EF4-FFF2-40B4-BE49-F238E27FC236}">
                <a16:creationId xmlns:a16="http://schemas.microsoft.com/office/drawing/2014/main" id="{4499CBC3-B456-64EC-F2B6-3A8D57D0AEB5}"/>
              </a:ext>
            </a:extLst>
          </p:cNvPr>
          <p:cNvSpPr txBox="1"/>
          <p:nvPr/>
        </p:nvSpPr>
        <p:spPr>
          <a:xfrm>
            <a:off x="7373376" y="408423"/>
            <a:ext cx="6098458" cy="461665"/>
          </a:xfrm>
          <a:prstGeom prst="rect">
            <a:avLst/>
          </a:prstGeom>
          <a:noFill/>
        </p:spPr>
        <p:txBody>
          <a:bodyPr wrap="square">
            <a:spAutoFit/>
          </a:bodyPr>
          <a:lstStyle/>
          <a:p>
            <a:r>
              <a:rPr lang="en-CA" sz="2400" b="1" dirty="0">
                <a:solidFill>
                  <a:schemeClr val="accent2"/>
                </a:solidFill>
                <a:latin typeface="Arial" panose="020B0604020202020204" pitchFamily="34" charset="0"/>
                <a:ea typeface="Times New Roman" panose="02020603050405020304" pitchFamily="18" charset="0"/>
              </a:rPr>
              <a:t>The Dutch de Stijl movement</a:t>
            </a:r>
            <a:endParaRPr lang="en-CA" sz="2400" b="1" noProof="0" dirty="0">
              <a:solidFill>
                <a:schemeClr val="accent2"/>
              </a:solidFill>
            </a:endParaRPr>
          </a:p>
        </p:txBody>
      </p:sp>
      <p:pic>
        <p:nvPicPr>
          <p:cNvPr id="7" name="Image 6">
            <a:extLst>
              <a:ext uri="{FF2B5EF4-FFF2-40B4-BE49-F238E27FC236}">
                <a16:creationId xmlns:a16="http://schemas.microsoft.com/office/drawing/2014/main" id="{BFE39398-B021-0C69-F92E-C990D34D16BC}"/>
              </a:ext>
            </a:extLst>
          </p:cNvPr>
          <p:cNvPicPr>
            <a:picLocks noChangeAspect="1"/>
          </p:cNvPicPr>
          <p:nvPr/>
        </p:nvPicPr>
        <p:blipFill>
          <a:blip r:embed="rId5" cstate="print"/>
          <a:srcRect/>
          <a:stretch>
            <a:fillRect/>
          </a:stretch>
        </p:blipFill>
        <p:spPr bwMode="auto">
          <a:xfrm>
            <a:off x="644837" y="639255"/>
            <a:ext cx="3751027" cy="5578664"/>
          </a:xfrm>
          <a:prstGeom prst="rect">
            <a:avLst/>
          </a:prstGeom>
          <a:noFill/>
          <a:ln w="9525">
            <a:noFill/>
            <a:miter lim="800000"/>
            <a:headEnd/>
            <a:tailEnd/>
          </a:ln>
        </p:spPr>
      </p:pic>
      <p:sp>
        <p:nvSpPr>
          <p:cNvPr id="8" name="ZoneTexte 7">
            <a:extLst>
              <a:ext uri="{FF2B5EF4-FFF2-40B4-BE49-F238E27FC236}">
                <a16:creationId xmlns:a16="http://schemas.microsoft.com/office/drawing/2014/main" id="{7BF3F018-DEF9-D6B3-B93C-61670498CB15}"/>
              </a:ext>
            </a:extLst>
          </p:cNvPr>
          <p:cNvSpPr txBox="1"/>
          <p:nvPr/>
        </p:nvSpPr>
        <p:spPr>
          <a:xfrm>
            <a:off x="4263965" y="3979374"/>
            <a:ext cx="2311927" cy="1481688"/>
          </a:xfrm>
          <a:prstGeom prst="rect">
            <a:avLst/>
          </a:prstGeom>
          <a:noFill/>
        </p:spPr>
        <p:txBody>
          <a:bodyPr wrap="square">
            <a:spAutoFit/>
          </a:bodyPr>
          <a:lstStyle/>
          <a:p>
            <a:pPr algn="ctr">
              <a:lnSpc>
                <a:spcPct val="115000"/>
              </a:lnSpc>
              <a:spcBef>
                <a:spcPts val="480"/>
              </a:spcBef>
              <a:spcAft>
                <a:spcPts val="600"/>
              </a:spcAft>
            </a:pPr>
            <a:r>
              <a:rPr lang="en-US" dirty="0">
                <a:solidFill>
                  <a:srgbClr val="000000"/>
                </a:solidFill>
                <a:latin typeface="Arial" panose="020B0604020202020204" pitchFamily="34" charset="0"/>
                <a:ea typeface="Times New Roman" panose="02020603050405020304" pitchFamily="18" charset="0"/>
              </a:rPr>
              <a:t>Theo van Doesburg and Gerrit Rietveld,</a:t>
            </a:r>
          </a:p>
          <a:p>
            <a:pPr algn="ctr">
              <a:lnSpc>
                <a:spcPct val="115000"/>
              </a:lnSpc>
              <a:spcBef>
                <a:spcPts val="480"/>
              </a:spcBef>
              <a:spcAft>
                <a:spcPts val="600"/>
              </a:spcAft>
            </a:pPr>
            <a:r>
              <a:rPr lang="en-US" dirty="0">
                <a:solidFill>
                  <a:srgbClr val="000000"/>
                </a:solidFill>
                <a:latin typeface="Arial" panose="020B0604020202020204" pitchFamily="34" charset="0"/>
                <a:ea typeface="Times New Roman" panose="02020603050405020304" pitchFamily="18" charset="0"/>
              </a:rPr>
              <a:t>Interior of Bart De </a:t>
            </a:r>
            <a:r>
              <a:rPr lang="en-US" dirty="0" err="1">
                <a:solidFill>
                  <a:srgbClr val="000000"/>
                </a:solidFill>
                <a:latin typeface="Arial" panose="020B0604020202020204" pitchFamily="34" charset="0"/>
                <a:ea typeface="Times New Roman" panose="02020603050405020304" pitchFamily="18" charset="0"/>
              </a:rPr>
              <a:t>Ligt's</a:t>
            </a:r>
            <a:r>
              <a:rPr lang="en-US" dirty="0">
                <a:solidFill>
                  <a:srgbClr val="000000"/>
                </a:solidFill>
                <a:latin typeface="Arial" panose="020B0604020202020204" pitchFamily="34" charset="0"/>
                <a:ea typeface="Times New Roman" panose="02020603050405020304" pitchFamily="18" charset="0"/>
              </a:rPr>
              <a:t> house, 1919</a:t>
            </a:r>
            <a:endParaRPr lang="fr-C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853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9D4894-D352-6219-8347-74ABBF67DC97}"/>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medium_red-bluechairbygerritrietveld">
            <a:extLst>
              <a:ext uri="{FF2B5EF4-FFF2-40B4-BE49-F238E27FC236}">
                <a16:creationId xmlns:a16="http://schemas.microsoft.com/office/drawing/2014/main" id="{6529BB4B-BC0A-B55A-599D-F072776D78A0}"/>
              </a:ext>
            </a:extLst>
          </p:cNvPr>
          <p:cNvPicPr>
            <a:picLocks noChangeAspect="1"/>
          </p:cNvPicPr>
          <p:nvPr/>
        </p:nvPicPr>
        <p:blipFill>
          <a:blip r:embed="rId5" cstate="print"/>
          <a:stretch>
            <a:fillRect/>
          </a:stretch>
        </p:blipFill>
        <p:spPr bwMode="auto">
          <a:xfrm>
            <a:off x="4920408" y="142921"/>
            <a:ext cx="3211219" cy="4575989"/>
          </a:xfrm>
          <a:prstGeom prst="rect">
            <a:avLst/>
          </a:prstGeom>
          <a:noFill/>
        </p:spPr>
      </p:pic>
      <p:pic>
        <p:nvPicPr>
          <p:cNvPr id="3" name="Image 2" descr="Composition A - Piet Mondrian">
            <a:extLst>
              <a:ext uri="{FF2B5EF4-FFF2-40B4-BE49-F238E27FC236}">
                <a16:creationId xmlns:a16="http://schemas.microsoft.com/office/drawing/2014/main" id="{AABBBF04-A7CB-7ECA-3BD0-E757D3DC2637}"/>
              </a:ext>
            </a:extLst>
          </p:cNvPr>
          <p:cNvPicPr>
            <a:picLocks noChangeAspect="1"/>
          </p:cNvPicPr>
          <p:nvPr/>
        </p:nvPicPr>
        <p:blipFill>
          <a:blip r:embed="rId6" cstate="print"/>
          <a:stretch>
            <a:fillRect/>
          </a:stretch>
        </p:blipFill>
        <p:spPr bwMode="auto">
          <a:xfrm>
            <a:off x="8856238" y="3515302"/>
            <a:ext cx="2611150" cy="2543261"/>
          </a:xfrm>
          <a:prstGeom prst="rect">
            <a:avLst/>
          </a:prstGeom>
          <a:noFill/>
        </p:spPr>
      </p:pic>
      <p:sp>
        <p:nvSpPr>
          <p:cNvPr id="5" name="ZoneTexte 4">
            <a:extLst>
              <a:ext uri="{FF2B5EF4-FFF2-40B4-BE49-F238E27FC236}">
                <a16:creationId xmlns:a16="http://schemas.microsoft.com/office/drawing/2014/main" id="{DD67BC1D-33A9-BE89-2FE9-9395E540D83B}"/>
              </a:ext>
            </a:extLst>
          </p:cNvPr>
          <p:cNvSpPr txBox="1"/>
          <p:nvPr/>
        </p:nvSpPr>
        <p:spPr>
          <a:xfrm>
            <a:off x="385184" y="2051366"/>
            <a:ext cx="3794930" cy="4050792"/>
          </a:xfrm>
          <a:prstGeom prst="rect">
            <a:avLst/>
          </a:prstGeom>
        </p:spPr>
        <p:txBody>
          <a:bodyPr vert="horz" lIns="91440" tIns="45720" rIns="91440" bIns="45720" rtlCol="0">
            <a:normAutofit/>
          </a:bodyPr>
          <a:lstStyle/>
          <a:p>
            <a:pPr indent="-182880" algn="just">
              <a:lnSpc>
                <a:spcPct val="90000"/>
              </a:lnSpc>
              <a:spcAft>
                <a:spcPts val="600"/>
              </a:spcAft>
              <a:buClr>
                <a:schemeClr val="accent1">
                  <a:lumMod val="75000"/>
                </a:schemeClr>
              </a:buClr>
              <a:buSzPct val="85000"/>
              <a:buFont typeface="Wingdings" pitchFamily="2" charset="2"/>
              <a:buChar char="§"/>
            </a:pPr>
            <a:r>
              <a:rPr lang="en-US" sz="2000" dirty="0">
                <a:latin typeface="Arial" panose="020B0604020202020204" pitchFamily="34" charset="0"/>
                <a:cs typeface="Arial" panose="020B0604020202020204" pitchFamily="34" charset="0"/>
              </a:rPr>
              <a:t>The creators of Le Stijl synthesized their aesthetic and social position with the desire for a new balance between the individual and the universal, as well as the struggle for the detachment of art from the constraints of the cult of individualism.</a:t>
            </a:r>
            <a:endParaRPr lang="en-US" sz="2000" noProof="0" dirty="0">
              <a:effectLst/>
              <a:latin typeface="Arial" panose="020B0604020202020204" pitchFamily="34" charset="0"/>
              <a:cs typeface="Arial" panose="020B0604020202020204" pitchFamily="34" charset="0"/>
            </a:endParaRPr>
          </a:p>
        </p:txBody>
      </p:sp>
      <p:grpSp>
        <p:nvGrpSpPr>
          <p:cNvPr id="39" name="Group 29">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1">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ZoneTexte 9">
            <a:extLst>
              <a:ext uri="{FF2B5EF4-FFF2-40B4-BE49-F238E27FC236}">
                <a16:creationId xmlns:a16="http://schemas.microsoft.com/office/drawing/2014/main" id="{6A384E65-C160-FFF0-B7AE-F4BF1B0C0686}"/>
              </a:ext>
            </a:extLst>
          </p:cNvPr>
          <p:cNvSpPr txBox="1"/>
          <p:nvPr/>
        </p:nvSpPr>
        <p:spPr>
          <a:xfrm>
            <a:off x="8123467" y="1191547"/>
            <a:ext cx="4068533" cy="369332"/>
          </a:xfrm>
          <a:prstGeom prst="rect">
            <a:avLst/>
          </a:prstGeom>
          <a:noFill/>
        </p:spPr>
        <p:txBody>
          <a:bodyPr wrap="square">
            <a:spAutoFit/>
          </a:bodyPr>
          <a:lstStyle/>
          <a:p>
            <a:r>
              <a:rPr lang="fr-FR" dirty="0"/>
              <a:t>Gerrit </a:t>
            </a:r>
            <a:r>
              <a:rPr lang="fr-FR" dirty="0" err="1"/>
              <a:t>Rietveld's</a:t>
            </a:r>
            <a:r>
              <a:rPr lang="fr-FR" dirty="0"/>
              <a:t> Red and Blue Chair</a:t>
            </a:r>
          </a:p>
        </p:txBody>
      </p:sp>
      <p:sp>
        <p:nvSpPr>
          <p:cNvPr id="11" name="ZoneTexte 10">
            <a:extLst>
              <a:ext uri="{FF2B5EF4-FFF2-40B4-BE49-F238E27FC236}">
                <a16:creationId xmlns:a16="http://schemas.microsoft.com/office/drawing/2014/main" id="{E79B13FB-063C-C275-01FD-94362D6034D3}"/>
              </a:ext>
            </a:extLst>
          </p:cNvPr>
          <p:cNvSpPr txBox="1"/>
          <p:nvPr/>
        </p:nvSpPr>
        <p:spPr>
          <a:xfrm>
            <a:off x="3729897" y="5666453"/>
            <a:ext cx="6297560" cy="384977"/>
          </a:xfrm>
          <a:prstGeom prst="rect">
            <a:avLst/>
          </a:prstGeom>
          <a:noFill/>
        </p:spPr>
        <p:txBody>
          <a:bodyPr wrap="square">
            <a:spAutoFit/>
          </a:bodyPr>
          <a:lstStyle/>
          <a:p>
            <a:pPr algn="ctr">
              <a:lnSpc>
                <a:spcPct val="115000"/>
              </a:lnSpc>
              <a:spcBef>
                <a:spcPts val="480"/>
              </a:spcBef>
              <a:spcAft>
                <a:spcPts val="600"/>
              </a:spcAft>
            </a:pPr>
            <a:r>
              <a:rPr lang="fr-CA" sz="1800" dirty="0">
                <a:solidFill>
                  <a:srgbClr val="000000"/>
                </a:solidFill>
                <a:effectLst/>
                <a:latin typeface="Arial" panose="020B0604020202020204" pitchFamily="34" charset="0"/>
                <a:ea typeface="Times New Roman" panose="02020603050405020304" pitchFamily="18" charset="0"/>
              </a:rPr>
              <a:t>Piet Mondrian, abstract painting,1923</a:t>
            </a:r>
            <a:endParaRPr lang="fr-C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031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A4F4657B-ED83-050B-4A23-7F8F28FB43C8}"/>
              </a:ext>
            </a:extLst>
          </p:cNvPr>
          <p:cNvSpPr txBox="1">
            <a:spLocks/>
          </p:cNvSpPr>
          <p:nvPr/>
        </p:nvSpPr>
        <p:spPr>
          <a:xfrm>
            <a:off x="424467" y="364981"/>
            <a:ext cx="7891272" cy="55148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15000"/>
              </a:lnSpc>
              <a:spcAft>
                <a:spcPts val="1000"/>
              </a:spcAft>
            </a:pPr>
            <a:r>
              <a:rPr lang="en-CA" sz="2800" b="1" noProof="0" dirty="0">
                <a:latin typeface="Arial" panose="020B0604020202020204" pitchFamily="34" charset="0"/>
                <a:ea typeface="Calibri" panose="020F0502020204030204" pitchFamily="34" charset="0"/>
                <a:cs typeface="Arial" panose="020B0604020202020204" pitchFamily="34" charset="0"/>
              </a:rPr>
              <a:t>The content</a:t>
            </a:r>
            <a:endParaRPr lang="en-CA" sz="2400" noProof="0" dirty="0">
              <a:latin typeface="Arial" panose="020B0604020202020204" pitchFamily="34" charset="0"/>
              <a:ea typeface="Calibri" panose="020F0502020204030204" pitchFamily="34" charset="0"/>
              <a:cs typeface="Arial" panose="020B0604020202020204" pitchFamily="34" charset="0"/>
            </a:endParaRPr>
          </a:p>
        </p:txBody>
      </p:sp>
      <p:sp>
        <p:nvSpPr>
          <p:cNvPr id="8" name="Sous-titre 2">
            <a:extLst>
              <a:ext uri="{FF2B5EF4-FFF2-40B4-BE49-F238E27FC236}">
                <a16:creationId xmlns:a16="http://schemas.microsoft.com/office/drawing/2014/main" id="{F3F851F9-49D1-3936-8B98-8AA88985E58C}"/>
              </a:ext>
            </a:extLst>
          </p:cNvPr>
          <p:cNvSpPr txBox="1">
            <a:spLocks/>
          </p:cNvSpPr>
          <p:nvPr/>
        </p:nvSpPr>
        <p:spPr>
          <a:xfrm>
            <a:off x="1195881" y="1344581"/>
            <a:ext cx="8956246" cy="4936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The Birth of the Bauhaus</a:t>
            </a:r>
          </a:p>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Teaching at the Bauhaus</a:t>
            </a:r>
          </a:p>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The Bauhaus in Weimar: The Realization 1919-1925</a:t>
            </a:r>
          </a:p>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The Bauhaus in Dessau: The Evolution 1925-1932</a:t>
            </a:r>
          </a:p>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The Bauhaus in Berlin: The End 1933</a:t>
            </a:r>
          </a:p>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Bauhaus Architecture</a:t>
            </a:r>
          </a:p>
          <a:p>
            <a:pPr algn="just">
              <a:lnSpc>
                <a:spcPct val="150000"/>
              </a:lnSpc>
            </a:pPr>
            <a:r>
              <a:rPr lang="en-CA" sz="2000" b="1" noProof="0" dirty="0">
                <a:latin typeface="Arial" panose="020B0604020202020204" pitchFamily="34" charset="0"/>
                <a:ea typeface="Times New Roman" panose="02020603050405020304" pitchFamily="18" charset="0"/>
                <a:cs typeface="Arial" panose="020B0604020202020204" pitchFamily="34" charset="0"/>
              </a:rPr>
              <a:t>The Bauhaus Workshops</a:t>
            </a:r>
          </a:p>
          <a:p>
            <a:pPr algn="just">
              <a:lnSpc>
                <a:spcPct val="150000"/>
              </a:lnSpc>
            </a:pPr>
            <a:r>
              <a:rPr lang="en-CA" sz="2000" b="1" dirty="0">
                <a:latin typeface="Arial" panose="020B0604020202020204" pitchFamily="34" charset="0"/>
                <a:ea typeface="Times New Roman" panose="02020603050405020304" pitchFamily="18" charset="0"/>
                <a:cs typeface="Arial" panose="020B0604020202020204" pitchFamily="34" charset="0"/>
              </a:rPr>
              <a:t>Movements within the Bauhaus</a:t>
            </a:r>
            <a:endParaRPr lang="en-CA" sz="2000" b="1" noProof="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189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7BED113B-22F3-1E7A-25AA-7DB8562E60D2}"/>
              </a:ext>
            </a:extLst>
          </p:cNvPr>
          <p:cNvSpPr>
            <a:spLocks noGrp="1"/>
          </p:cNvSpPr>
          <p:nvPr>
            <p:ph type="title"/>
          </p:nvPr>
        </p:nvSpPr>
        <p:spPr>
          <a:xfrm>
            <a:off x="984504" y="490217"/>
            <a:ext cx="10058400" cy="1609344"/>
          </a:xfrm>
        </p:spPr>
        <p:txBody>
          <a:bodyPr vert="horz" lIns="91440" tIns="45720" rIns="91440" bIns="45720" rtlCol="0" anchor="ctr">
            <a:normAutofit/>
          </a:bodyPr>
          <a:lstStyle/>
          <a:p>
            <a:r>
              <a:rPr lang="en-CA" sz="5400" noProof="0" dirty="0"/>
              <a:t>The birth of the </a:t>
            </a:r>
            <a:r>
              <a:rPr lang="en-CA" sz="5400" noProof="0" dirty="0" err="1"/>
              <a:t>bauhaus</a:t>
            </a:r>
            <a:endParaRPr lang="en-CA" noProof="0"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8DE327A7-8507-B3CD-6C10-5D3C1389FE08}"/>
              </a:ext>
            </a:extLst>
          </p:cNvPr>
          <p:cNvSpPr txBox="1"/>
          <p:nvPr/>
        </p:nvSpPr>
        <p:spPr>
          <a:xfrm>
            <a:off x="502024" y="2150390"/>
            <a:ext cx="11098305" cy="3780458"/>
          </a:xfrm>
          <a:prstGeom prst="rect">
            <a:avLst/>
          </a:prstGeom>
          <a:noFill/>
        </p:spPr>
        <p:txBody>
          <a:bodyPr wrap="square">
            <a:spAutoFit/>
          </a:bodyPr>
          <a:lstStyle/>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After the First World War, Walter Gropius, who had trained in the architectural practice of Peter Behrens and had actively participated in the Deutscher Werkbund movement, sought to develop his innovative ideas in art and architecture by founding the Bauhaus (Building House) in Weimar, Germany, in 1919. This institute of arts and crafts, by extension, taught architecture, photography, costume design, and dance.</a:t>
            </a:r>
          </a:p>
          <a:p>
            <a:pPr algn="just">
              <a:lnSpc>
                <a:spcPct val="150000"/>
              </a:lnSpc>
            </a:pPr>
            <a:endParaRPr lang="en-CA" noProof="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The Bauhaus program attracted the support of several artists such as Johannes Itten, Vassily Kandinsky, Paul Klee, Moholy-Nagy, Herbert Bayer, and Joseh Albers. The Bauhaus was relocated to Dessau in 1925, then to Berlin in 1932, where it was finally closed in 1933 by the Nazis, and many artists and teachers fled to the United States of America.</a:t>
            </a:r>
            <a:endParaRPr lang="en-CA" sz="1600" noProof="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246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7BED113B-22F3-1E7A-25AA-7DB8562E60D2}"/>
              </a:ext>
            </a:extLst>
          </p:cNvPr>
          <p:cNvSpPr>
            <a:spLocks noGrp="1"/>
          </p:cNvSpPr>
          <p:nvPr>
            <p:ph type="title"/>
          </p:nvPr>
        </p:nvSpPr>
        <p:spPr>
          <a:xfrm>
            <a:off x="984504" y="490217"/>
            <a:ext cx="10058400" cy="1609344"/>
          </a:xfrm>
        </p:spPr>
        <p:txBody>
          <a:bodyPr vert="horz" lIns="91440" tIns="45720" rIns="91440" bIns="45720" rtlCol="0" anchor="ctr">
            <a:normAutofit/>
          </a:bodyPr>
          <a:lstStyle/>
          <a:p>
            <a:r>
              <a:rPr lang="en-CA" sz="5400" noProof="0" dirty="0"/>
              <a:t>Teaching at the </a:t>
            </a:r>
            <a:r>
              <a:rPr lang="en-CA" sz="5400" noProof="0" dirty="0" err="1"/>
              <a:t>bauhaus</a:t>
            </a:r>
            <a:endParaRPr lang="en-CA" noProof="0"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8DE327A7-8507-B3CD-6C10-5D3C1389FE08}"/>
              </a:ext>
            </a:extLst>
          </p:cNvPr>
          <p:cNvSpPr txBox="1"/>
          <p:nvPr/>
        </p:nvSpPr>
        <p:spPr>
          <a:xfrm>
            <a:off x="580103" y="2057567"/>
            <a:ext cx="11031794" cy="4611455"/>
          </a:xfrm>
          <a:prstGeom prst="rect">
            <a:avLst/>
          </a:prstGeom>
          <a:noFill/>
        </p:spPr>
        <p:txBody>
          <a:bodyPr wrap="square">
            <a:spAutoFit/>
          </a:bodyPr>
          <a:lstStyle/>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The curriculum is twofold: a four-year training program taught by an artist and a practical program taught by a craftsman. Craftsmen and artists co-direct the workshops.</a:t>
            </a:r>
          </a:p>
          <a:p>
            <a:pPr algn="just">
              <a:lnSpc>
                <a:spcPct val="150000"/>
              </a:lnSpc>
            </a:pPr>
            <a:endParaRPr lang="en-CA" noProof="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The curriculum is presented in three parts:</a:t>
            </a:r>
          </a:p>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-The first part: A six-month basic course from which around one hundred students are selected.</a:t>
            </a:r>
          </a:p>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-The second part is a three-year program, which consists of workshop work. The first three years include the analysis of materials, the use of machinery, teamwork, as well as the more theoretical study of forms, drawing, and color.</a:t>
            </a:r>
          </a:p>
          <a:p>
            <a:pPr algn="just">
              <a:lnSpc>
                <a:spcPct val="150000"/>
              </a:lnSpc>
            </a:pPr>
            <a:r>
              <a:rPr lang="en-CA" noProof="0" dirty="0">
                <a:latin typeface="Arial" panose="020B0604020202020204" pitchFamily="34" charset="0"/>
                <a:ea typeface="Times New Roman" panose="02020603050405020304" pitchFamily="18" charset="0"/>
                <a:cs typeface="Arial" panose="020B0604020202020204" pitchFamily="34" charset="0"/>
              </a:rPr>
              <a:t>-The last part is devoted to the construction and design of a project. The final cycle concerns construction: the student works on construction sites and in various workshops with the master: painting, sculpture, furniture, glass, metal, weaving, pottery, theater, mural painting, architecture, typography, and bookbinding.</a:t>
            </a:r>
            <a:endParaRPr lang="en-CA" sz="1800" noProof="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ZoneTexte 20">
            <a:extLst>
              <a:ext uri="{FF2B5EF4-FFF2-40B4-BE49-F238E27FC236}">
                <a16:creationId xmlns:a16="http://schemas.microsoft.com/office/drawing/2014/main" id="{1F3BCB6D-11CF-796D-2239-7D5A8E8950CC}"/>
              </a:ext>
            </a:extLst>
          </p:cNvPr>
          <p:cNvSpPr txBox="1"/>
          <p:nvPr/>
        </p:nvSpPr>
        <p:spPr>
          <a:xfrm>
            <a:off x="8978179" y="1596608"/>
            <a:ext cx="6098458" cy="369332"/>
          </a:xfrm>
          <a:prstGeom prst="rect">
            <a:avLst/>
          </a:prstGeom>
          <a:noFill/>
        </p:spPr>
        <p:txBody>
          <a:bodyPr wrap="square">
            <a:spAutoFit/>
          </a:bodyPr>
          <a:lstStyle/>
          <a:p>
            <a:endParaRPr lang="fr-FR" b="1" dirty="0"/>
          </a:p>
        </p:txBody>
      </p:sp>
    </p:spTree>
    <p:extLst>
      <p:ext uri="{BB962C8B-B14F-4D97-AF65-F5344CB8AC3E}">
        <p14:creationId xmlns:p14="http://schemas.microsoft.com/office/powerpoint/2010/main" val="272805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7BED113B-22F3-1E7A-25AA-7DB8562E60D2}"/>
              </a:ext>
            </a:extLst>
          </p:cNvPr>
          <p:cNvSpPr>
            <a:spLocks noGrp="1"/>
          </p:cNvSpPr>
          <p:nvPr>
            <p:ph type="title"/>
          </p:nvPr>
        </p:nvSpPr>
        <p:spPr>
          <a:xfrm>
            <a:off x="984504" y="819538"/>
            <a:ext cx="10058400" cy="1609344"/>
          </a:xfrm>
        </p:spPr>
        <p:txBody>
          <a:bodyPr vert="horz" lIns="91440" tIns="45720" rIns="91440" bIns="45720" rtlCol="0" anchor="ctr">
            <a:normAutofit fontScale="90000"/>
          </a:bodyPr>
          <a:lstStyle/>
          <a:p>
            <a:r>
              <a:rPr lang="en-CA" noProof="0" dirty="0"/>
              <a:t>The </a:t>
            </a:r>
            <a:r>
              <a:rPr lang="en-CA" sz="5400" noProof="0" dirty="0" err="1"/>
              <a:t>bauhaus</a:t>
            </a:r>
            <a:r>
              <a:rPr lang="en-CA" sz="5400" noProof="0" dirty="0"/>
              <a:t> in </a:t>
            </a:r>
            <a:r>
              <a:rPr lang="en-CA" sz="5400" noProof="0" dirty="0" err="1"/>
              <a:t>weimar</a:t>
            </a:r>
            <a:r>
              <a:rPr lang="en-CA" sz="5400" noProof="0" dirty="0"/>
              <a:t> : </a:t>
            </a:r>
            <a:br>
              <a:rPr lang="en-CA" sz="5400" noProof="0" dirty="0"/>
            </a:br>
            <a:r>
              <a:rPr lang="en-CA" noProof="0" dirty="0"/>
              <a:t>the</a:t>
            </a:r>
            <a:r>
              <a:rPr lang="en-CA" sz="5400" noProof="0" dirty="0"/>
              <a:t> realization  1919-1925</a:t>
            </a:r>
            <a:br>
              <a:rPr lang="en-CA" sz="5400" noProof="0" dirty="0">
                <a:effectLst/>
                <a:latin typeface="Arial" panose="020B0604020202020204" pitchFamily="34" charset="0"/>
                <a:ea typeface="Times New Roman" panose="02020603050405020304" pitchFamily="18" charset="0"/>
                <a:cs typeface="Arial" panose="020B0604020202020204" pitchFamily="34" charset="0"/>
              </a:rPr>
            </a:br>
            <a:endParaRPr lang="en-CA" noProof="0"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8DE327A7-8507-B3CD-6C10-5D3C1389FE08}"/>
              </a:ext>
            </a:extLst>
          </p:cNvPr>
          <p:cNvSpPr txBox="1"/>
          <p:nvPr/>
        </p:nvSpPr>
        <p:spPr>
          <a:xfrm>
            <a:off x="580103" y="2057567"/>
            <a:ext cx="11031794" cy="3780458"/>
          </a:xfrm>
          <a:prstGeom prst="rect">
            <a:avLst/>
          </a:prstGeom>
          <a:noFill/>
        </p:spPr>
        <p:txBody>
          <a:bodyPr wrap="square">
            <a:spAutoFit/>
          </a:bodyPr>
          <a:lstStyle/>
          <a:p>
            <a:pPr algn="just">
              <a:lnSpc>
                <a:spcPct val="150000"/>
              </a:lnSpc>
            </a:pP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Among its principles, the school maintained that art and architecture must adapt to both the needs and the influence of the modern industrial world, and that the quality of a creation depended on the harmony between aesthetics and technology. This is why the Bauhaus offered not only classes in sculpture, painting, and architecture, but also courses in decorative arts, typography, arts applied to industry and commerce, as well as courses devoted to formal symbolism.</a:t>
            </a:r>
          </a:p>
          <a:p>
            <a:pPr algn="just">
              <a:lnSpc>
                <a:spcPct val="150000"/>
              </a:lnSpc>
            </a:pPr>
            <a:endPar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Among the Bauhaus professors, Johannes Itten stood out from his colleagues. Indeed, during its first six years, the Bauhaus was marked by the personality of Itten, who was considered a kind of guru who organized a draconian lifestyle; it was he who selected the students entering the Bauhaus.</a:t>
            </a:r>
            <a:endParaRPr lang="en-CA" sz="1800" noProof="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ZoneTexte 20">
            <a:extLst>
              <a:ext uri="{FF2B5EF4-FFF2-40B4-BE49-F238E27FC236}">
                <a16:creationId xmlns:a16="http://schemas.microsoft.com/office/drawing/2014/main" id="{1F3BCB6D-11CF-796D-2239-7D5A8E8950CC}"/>
              </a:ext>
            </a:extLst>
          </p:cNvPr>
          <p:cNvSpPr txBox="1"/>
          <p:nvPr/>
        </p:nvSpPr>
        <p:spPr>
          <a:xfrm>
            <a:off x="8978179" y="1596608"/>
            <a:ext cx="6098458" cy="369332"/>
          </a:xfrm>
          <a:prstGeom prst="rect">
            <a:avLst/>
          </a:prstGeom>
          <a:noFill/>
        </p:spPr>
        <p:txBody>
          <a:bodyPr wrap="square">
            <a:spAutoFit/>
          </a:bodyPr>
          <a:lstStyle/>
          <a:p>
            <a:endParaRPr lang="fr-FR" b="1" dirty="0"/>
          </a:p>
        </p:txBody>
      </p:sp>
    </p:spTree>
    <p:extLst>
      <p:ext uri="{BB962C8B-B14F-4D97-AF65-F5344CB8AC3E}">
        <p14:creationId xmlns:p14="http://schemas.microsoft.com/office/powerpoint/2010/main" val="406326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7BED113B-22F3-1E7A-25AA-7DB8562E60D2}"/>
              </a:ext>
            </a:extLst>
          </p:cNvPr>
          <p:cNvSpPr>
            <a:spLocks noGrp="1"/>
          </p:cNvSpPr>
          <p:nvPr>
            <p:ph type="title"/>
          </p:nvPr>
        </p:nvSpPr>
        <p:spPr>
          <a:xfrm>
            <a:off x="984504" y="819538"/>
            <a:ext cx="10058400" cy="1609344"/>
          </a:xfrm>
        </p:spPr>
        <p:txBody>
          <a:bodyPr vert="horz" lIns="91440" tIns="45720" rIns="91440" bIns="45720" rtlCol="0" anchor="ctr">
            <a:normAutofit fontScale="90000"/>
          </a:bodyPr>
          <a:lstStyle/>
          <a:p>
            <a:r>
              <a:rPr lang="en-CA" noProof="0" dirty="0"/>
              <a:t>the</a:t>
            </a:r>
            <a:r>
              <a:rPr lang="en-CA" sz="5400" noProof="0" dirty="0"/>
              <a:t> </a:t>
            </a:r>
            <a:r>
              <a:rPr lang="en-CA" sz="5400" noProof="0" dirty="0" err="1"/>
              <a:t>bauhaus</a:t>
            </a:r>
            <a:r>
              <a:rPr lang="en-CA" sz="5400" noProof="0" dirty="0"/>
              <a:t> </a:t>
            </a:r>
            <a:r>
              <a:rPr lang="en-CA" noProof="0" dirty="0"/>
              <a:t>in</a:t>
            </a:r>
            <a:r>
              <a:rPr lang="en-CA" sz="5400" noProof="0" dirty="0"/>
              <a:t> </a:t>
            </a:r>
            <a:r>
              <a:rPr lang="en-CA" noProof="0" dirty="0" err="1"/>
              <a:t>dessau</a:t>
            </a:r>
            <a:r>
              <a:rPr lang="en-CA" sz="5400" noProof="0" dirty="0"/>
              <a:t> : </a:t>
            </a:r>
            <a:br>
              <a:rPr lang="en-CA" sz="5400" noProof="0" dirty="0"/>
            </a:br>
            <a:r>
              <a:rPr lang="en-CA" noProof="0" dirty="0"/>
              <a:t>the e</a:t>
            </a:r>
            <a:r>
              <a:rPr lang="en-CA" sz="5400" noProof="0" dirty="0"/>
              <a:t>volution  1925-1932</a:t>
            </a:r>
            <a:br>
              <a:rPr lang="en-CA" sz="5400" noProof="0" dirty="0">
                <a:effectLst/>
                <a:latin typeface="Arial" panose="020B0604020202020204" pitchFamily="34" charset="0"/>
                <a:ea typeface="Times New Roman" panose="02020603050405020304" pitchFamily="18" charset="0"/>
                <a:cs typeface="Arial" panose="020B0604020202020204" pitchFamily="34" charset="0"/>
              </a:rPr>
            </a:br>
            <a:endParaRPr lang="en-CA" noProof="0"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8DE327A7-8507-B3CD-6C10-5D3C1389FE08}"/>
              </a:ext>
            </a:extLst>
          </p:cNvPr>
          <p:cNvSpPr txBox="1"/>
          <p:nvPr/>
        </p:nvSpPr>
        <p:spPr>
          <a:xfrm>
            <a:off x="580103" y="2057567"/>
            <a:ext cx="11031794" cy="4195957"/>
          </a:xfrm>
          <a:prstGeom prst="rect">
            <a:avLst/>
          </a:prstGeom>
          <a:noFill/>
        </p:spPr>
        <p:txBody>
          <a:bodyPr wrap="square">
            <a:spAutoFit/>
          </a:bodyPr>
          <a:lstStyle/>
          <a:p>
            <a:pPr algn="just">
              <a:lnSpc>
                <a:spcPct val="150000"/>
              </a:lnSpc>
            </a:pP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The teaching provided at the Bauhaus, in addition to being original, was international. Professors such as Johannes Itten (Swiss), Paul Klee (Austrian), and Wassily Kandinsky (Russian) were of different nationalities, allowing for a more international vision of art.</a:t>
            </a:r>
          </a:p>
          <a:p>
            <a:pPr algn="just">
              <a:lnSpc>
                <a:spcPct val="150000"/>
              </a:lnSpc>
            </a:pPr>
            <a:endPar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Among the Bauhaus professors, we find László Moholy-Nagy, who, in 1923, had grasped the precepts of the members of the Glass Chain: light, diffuse artistic structure. He was one of the most important teachers of the Bauhaus. Paul Klee's painting reflects the Bauhaus's evolution towards Constructivism. The Hungarian László Moholy-Nagy, a painter, sculptor, interior designer, filmmaker, photographer, but above all an art theorist, was an excellent teacher. At the crossroads of Suprematism, Dada and Constructivism, Moholy-Nagy's thought is complex and prolific and is close to the thinking of the other Bauhaus professors.</a:t>
            </a:r>
            <a:endParaRPr lang="en-CA" sz="1800" noProof="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ZoneTexte 20">
            <a:extLst>
              <a:ext uri="{FF2B5EF4-FFF2-40B4-BE49-F238E27FC236}">
                <a16:creationId xmlns:a16="http://schemas.microsoft.com/office/drawing/2014/main" id="{1F3BCB6D-11CF-796D-2239-7D5A8E8950CC}"/>
              </a:ext>
            </a:extLst>
          </p:cNvPr>
          <p:cNvSpPr txBox="1"/>
          <p:nvPr/>
        </p:nvSpPr>
        <p:spPr>
          <a:xfrm>
            <a:off x="8978179" y="1596608"/>
            <a:ext cx="6098458" cy="369332"/>
          </a:xfrm>
          <a:prstGeom prst="rect">
            <a:avLst/>
          </a:prstGeom>
          <a:noFill/>
        </p:spPr>
        <p:txBody>
          <a:bodyPr wrap="square">
            <a:spAutoFit/>
          </a:bodyPr>
          <a:lstStyle/>
          <a:p>
            <a:endParaRPr lang="fr-FR" b="1" dirty="0"/>
          </a:p>
        </p:txBody>
      </p:sp>
    </p:spTree>
    <p:extLst>
      <p:ext uri="{BB962C8B-B14F-4D97-AF65-F5344CB8AC3E}">
        <p14:creationId xmlns:p14="http://schemas.microsoft.com/office/powerpoint/2010/main" val="51011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7BED113B-22F3-1E7A-25AA-7DB8562E60D2}"/>
              </a:ext>
            </a:extLst>
          </p:cNvPr>
          <p:cNvSpPr>
            <a:spLocks noGrp="1"/>
          </p:cNvSpPr>
          <p:nvPr>
            <p:ph type="title"/>
          </p:nvPr>
        </p:nvSpPr>
        <p:spPr>
          <a:xfrm>
            <a:off x="984504" y="819538"/>
            <a:ext cx="10058400" cy="1609344"/>
          </a:xfrm>
        </p:spPr>
        <p:txBody>
          <a:bodyPr vert="horz" lIns="91440" tIns="45720" rIns="91440" bIns="45720" rtlCol="0" anchor="ctr">
            <a:normAutofit fontScale="90000"/>
          </a:bodyPr>
          <a:lstStyle/>
          <a:p>
            <a:r>
              <a:rPr lang="en-CA" noProof="0" dirty="0"/>
              <a:t>The </a:t>
            </a:r>
            <a:r>
              <a:rPr lang="en-CA" sz="5400" noProof="0" dirty="0" err="1"/>
              <a:t>bauhaus</a:t>
            </a:r>
            <a:r>
              <a:rPr lang="en-CA" sz="5400" noProof="0" dirty="0"/>
              <a:t> in berlin : </a:t>
            </a:r>
            <a:br>
              <a:rPr lang="en-CA" sz="5400" noProof="0" dirty="0"/>
            </a:br>
            <a:r>
              <a:rPr lang="en-CA" noProof="0" dirty="0"/>
              <a:t>the end</a:t>
            </a:r>
            <a:r>
              <a:rPr lang="en-CA" sz="5400" noProof="0" dirty="0"/>
              <a:t> 1933</a:t>
            </a:r>
            <a:br>
              <a:rPr lang="en-CA" sz="5400" noProof="0" dirty="0">
                <a:effectLst/>
                <a:latin typeface="Arial" panose="020B0604020202020204" pitchFamily="34" charset="0"/>
                <a:ea typeface="Times New Roman" panose="02020603050405020304" pitchFamily="18" charset="0"/>
                <a:cs typeface="Arial" panose="020B0604020202020204" pitchFamily="34" charset="0"/>
              </a:rPr>
            </a:br>
            <a:endParaRPr lang="en-CA" noProof="0"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8DE327A7-8507-B3CD-6C10-5D3C1389FE08}"/>
              </a:ext>
            </a:extLst>
          </p:cNvPr>
          <p:cNvSpPr txBox="1"/>
          <p:nvPr/>
        </p:nvSpPr>
        <p:spPr>
          <a:xfrm>
            <a:off x="580103" y="2057567"/>
            <a:ext cx="11031794" cy="4612994"/>
          </a:xfrm>
          <a:prstGeom prst="rect">
            <a:avLst/>
          </a:prstGeom>
          <a:noFill/>
        </p:spPr>
        <p:txBody>
          <a:bodyPr wrap="square">
            <a:spAutoFit/>
          </a:bodyPr>
          <a:lstStyle/>
          <a:p>
            <a:pPr algn="just">
              <a:lnSpc>
                <a:spcPct val="150000"/>
              </a:lnSpc>
            </a:pP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The Bauhaus, relocated to Berlin and under the leadership of Mies van der Rohe, no longer had the strength it had in Dessau. From then on, things moved very quickly. The rise of Nazism in Germany since the beginning of the century clashed with the political beliefs of the Bauhaus members, and the extreme right's desire to channel thought made it impossible to provide the kind of education that existed at the Bauhaus in its early days.</a:t>
            </a:r>
          </a:p>
          <a:p>
            <a:pPr algn="just">
              <a:lnSpc>
                <a:spcPct val="150000"/>
              </a:lnSpc>
            </a:pPr>
            <a:endPar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By welcoming the main leaders of Dessau, the United States inherited the legacy of the Bauhaus: Gropius was appointed to Hawthorne University and Mies van der Rohe to the Illinois Institute of Technology. Moholy-Nagy, in 1937, created the New Bauhaus in Chicago, which was taken over after his death by Serge </a:t>
            </a:r>
            <a:r>
              <a:rPr lang="en-CA" noProof="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Chemayeff</a:t>
            </a:r>
            <a:r>
              <a:rPr lang="en-CA"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 under the name of the Institute of Design. Josef Albers taught at Black Mountain College and later at Yale University.</a:t>
            </a:r>
            <a:r>
              <a:rPr lang="en-CA" sz="1800" b="1" noProof="0" dirty="0">
                <a:solidFill>
                  <a:srgbClr val="000000"/>
                </a:solidFill>
                <a:effectLst/>
                <a:latin typeface="Times New Roman" panose="02020603050405020304" pitchFamily="18" charset="0"/>
                <a:ea typeface="Times New Roman" panose="02020603050405020304" pitchFamily="18" charset="0"/>
              </a:rPr>
              <a:t> </a:t>
            </a:r>
            <a:endParaRPr lang="en-CA" sz="1800" noProof="0" dirty="0">
              <a:effectLst/>
              <a:latin typeface="Times New Roman" panose="02020603050405020304" pitchFamily="18" charset="0"/>
              <a:ea typeface="Times New Roman" panose="02020603050405020304" pitchFamily="18" charset="0"/>
            </a:endParaRPr>
          </a:p>
        </p:txBody>
      </p:sp>
      <p:sp>
        <p:nvSpPr>
          <p:cNvPr id="21" name="ZoneTexte 20">
            <a:extLst>
              <a:ext uri="{FF2B5EF4-FFF2-40B4-BE49-F238E27FC236}">
                <a16:creationId xmlns:a16="http://schemas.microsoft.com/office/drawing/2014/main" id="{1F3BCB6D-11CF-796D-2239-7D5A8E8950CC}"/>
              </a:ext>
            </a:extLst>
          </p:cNvPr>
          <p:cNvSpPr txBox="1"/>
          <p:nvPr/>
        </p:nvSpPr>
        <p:spPr>
          <a:xfrm>
            <a:off x="8978179" y="1596608"/>
            <a:ext cx="6098458" cy="369332"/>
          </a:xfrm>
          <a:prstGeom prst="rect">
            <a:avLst/>
          </a:prstGeom>
          <a:noFill/>
        </p:spPr>
        <p:txBody>
          <a:bodyPr wrap="square">
            <a:spAutoFit/>
          </a:bodyPr>
          <a:lstStyle/>
          <a:p>
            <a:endParaRPr lang="fr-FR" b="1" dirty="0"/>
          </a:p>
        </p:txBody>
      </p:sp>
    </p:spTree>
    <p:extLst>
      <p:ext uri="{BB962C8B-B14F-4D97-AF65-F5344CB8AC3E}">
        <p14:creationId xmlns:p14="http://schemas.microsoft.com/office/powerpoint/2010/main" val="226253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59" name="Rectangle 205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61" name="Rectangle 206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050" name="Picture 2" descr="Bâtiment du Bauhaus (Dessau) — Wikipédia">
            <a:extLst>
              <a:ext uri="{FF2B5EF4-FFF2-40B4-BE49-F238E27FC236}">
                <a16:creationId xmlns:a16="http://schemas.microsoft.com/office/drawing/2014/main" id="{CF87C405-A14B-C17E-9DDB-C35750B79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95" r="14560" b="1"/>
          <a:stretch>
            <a:fillRect/>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8DE327A7-8507-B3CD-6C10-5D3C1389FE08}"/>
              </a:ext>
            </a:extLst>
          </p:cNvPr>
          <p:cNvSpPr txBox="1"/>
          <p:nvPr/>
        </p:nvSpPr>
        <p:spPr>
          <a:xfrm>
            <a:off x="6255026" y="2119338"/>
            <a:ext cx="4981663" cy="4366469"/>
          </a:xfrm>
          <a:prstGeom prst="rect">
            <a:avLst/>
          </a:prstGeom>
        </p:spPr>
        <p:txBody>
          <a:bodyPr vert="horz" lIns="91440" tIns="45720" rIns="91440" bIns="45720" rtlCol="0" anchor="ctr">
            <a:noAutofit/>
          </a:bodyPr>
          <a:lstStyle/>
          <a:p>
            <a:pPr algn="just">
              <a:lnSpc>
                <a:spcPct val="110000"/>
              </a:lnSpc>
              <a:buClr>
                <a:schemeClr val="accent1">
                  <a:lumMod val="75000"/>
                </a:schemeClr>
              </a:buClr>
              <a:buSzPct val="85000"/>
            </a:pPr>
            <a:r>
              <a:rPr lang="en-CA" sz="1600" b="1" noProof="0" dirty="0">
                <a:solidFill>
                  <a:schemeClr val="accent2"/>
                </a:solidFill>
                <a:latin typeface="Arial" panose="020B0604020202020204" pitchFamily="34" charset="0"/>
                <a:cs typeface="Arial" panose="020B0604020202020204" pitchFamily="34" charset="0"/>
              </a:rPr>
              <a:t>General Characteristics</a:t>
            </a:r>
          </a:p>
          <a:p>
            <a:pPr algn="just">
              <a:lnSpc>
                <a:spcPct val="110000"/>
              </a:lnSpc>
              <a:buClr>
                <a:schemeClr val="accent1">
                  <a:lumMod val="75000"/>
                </a:schemeClr>
              </a:buClr>
              <a:buSzPct val="85000"/>
            </a:pPr>
            <a:endParaRPr lang="en-CA" sz="1600" b="1" noProof="0" dirty="0">
              <a:latin typeface="Arial" panose="020B0604020202020204" pitchFamily="34" charset="0"/>
              <a:cs typeface="Arial" panose="020B0604020202020204" pitchFamily="34" charset="0"/>
            </a:endParaRP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Simplicity and functionality: </a:t>
            </a:r>
            <a:r>
              <a:rPr lang="en-CA" sz="1600" noProof="0" dirty="0">
                <a:latin typeface="Arial" panose="020B0604020202020204" pitchFamily="34" charset="0"/>
                <a:cs typeface="Arial" panose="020B0604020202020204" pitchFamily="34" charset="0"/>
              </a:rPr>
              <a:t>priority given to use over ornamentation.</a:t>
            </a: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Straight lines and clean geometry: </a:t>
            </a:r>
            <a:r>
              <a:rPr lang="en-CA" sz="1600" noProof="0" dirty="0">
                <a:latin typeface="Arial" panose="020B0604020202020204" pitchFamily="34" charset="0"/>
                <a:cs typeface="Arial" panose="020B0604020202020204" pitchFamily="34" charset="0"/>
              </a:rPr>
              <a:t>clear volumes, cubic and rectangular shapes.</a:t>
            </a: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Absence of ornamentation: </a:t>
            </a:r>
            <a:r>
              <a:rPr lang="en-CA" sz="1600" noProof="0" dirty="0">
                <a:latin typeface="Arial" panose="020B0604020202020204" pitchFamily="34" charset="0"/>
                <a:cs typeface="Arial" panose="020B0604020202020204" pitchFamily="34" charset="0"/>
              </a:rPr>
              <a:t>rejection of superfluous decoration.</a:t>
            </a: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Openness and transparency: </a:t>
            </a:r>
            <a:r>
              <a:rPr lang="en-CA" sz="1600" noProof="0" dirty="0">
                <a:latin typeface="Arial" panose="020B0604020202020204" pitchFamily="34" charset="0"/>
                <a:cs typeface="Arial" panose="020B0604020202020204" pitchFamily="34" charset="0"/>
              </a:rPr>
              <a:t>large bay windows for natural light.</a:t>
            </a: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Modern materials: </a:t>
            </a:r>
            <a:r>
              <a:rPr lang="en-CA" sz="1600" noProof="0" dirty="0">
                <a:latin typeface="Arial" panose="020B0604020202020204" pitchFamily="34" charset="0"/>
                <a:cs typeface="Arial" panose="020B0604020202020204" pitchFamily="34" charset="0"/>
              </a:rPr>
              <a:t>reinforced concrete, steel, glass.</a:t>
            </a: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Modularity: </a:t>
            </a:r>
            <a:r>
              <a:rPr lang="en-CA" sz="1600" noProof="0" dirty="0">
                <a:latin typeface="Arial" panose="020B0604020202020204" pitchFamily="34" charset="0"/>
                <a:cs typeface="Arial" panose="020B0604020202020204" pitchFamily="34" charset="0"/>
              </a:rPr>
              <a:t>flexible and adaptable spaces.</a:t>
            </a:r>
          </a:p>
          <a:p>
            <a:pPr algn="just">
              <a:lnSpc>
                <a:spcPct val="110000"/>
              </a:lnSpc>
              <a:buClr>
                <a:schemeClr val="accent1">
                  <a:lumMod val="75000"/>
                </a:schemeClr>
              </a:buClr>
              <a:buSzPct val="85000"/>
            </a:pPr>
            <a:r>
              <a:rPr lang="en-CA" sz="1600" b="1" noProof="0" dirty="0">
                <a:latin typeface="Arial" panose="020B0604020202020204" pitchFamily="34" charset="0"/>
                <a:cs typeface="Arial" panose="020B0604020202020204" pitchFamily="34" charset="0"/>
              </a:rPr>
              <a:t>Harmony</a:t>
            </a:r>
            <a:r>
              <a:rPr lang="en-CA" sz="1600" noProof="0" dirty="0">
                <a:latin typeface="Arial" panose="020B0604020202020204" pitchFamily="34" charset="0"/>
                <a:cs typeface="Arial" panose="020B0604020202020204" pitchFamily="34" charset="0"/>
              </a:rPr>
              <a:t> between architecture, furniture, and everyday objects.</a:t>
            </a:r>
            <a:endParaRPr lang="en-CA" sz="1600" noProof="0" dirty="0">
              <a:effectLst/>
              <a:latin typeface="Arial" panose="020B0604020202020204" pitchFamily="34" charset="0"/>
              <a:cs typeface="Arial" panose="020B0604020202020204" pitchFamily="34" charset="0"/>
            </a:endParaRPr>
          </a:p>
        </p:txBody>
      </p:sp>
      <p:sp>
        <p:nvSpPr>
          <p:cNvPr id="2063" name="Oval 206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5" name="Oval 206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1F3BCB6D-11CF-796D-2239-7D5A8E8950CC}"/>
              </a:ext>
            </a:extLst>
          </p:cNvPr>
          <p:cNvSpPr txBox="1"/>
          <p:nvPr/>
        </p:nvSpPr>
        <p:spPr>
          <a:xfrm>
            <a:off x="8978179" y="1596608"/>
            <a:ext cx="6098458" cy="369332"/>
          </a:xfrm>
          <a:prstGeom prst="rect">
            <a:avLst/>
          </a:prstGeom>
          <a:noFill/>
        </p:spPr>
        <p:txBody>
          <a:bodyPr wrap="square">
            <a:spAutoFit/>
          </a:bodyPr>
          <a:lstStyle/>
          <a:p>
            <a:endParaRPr lang="fr-FR" b="1" dirty="0"/>
          </a:p>
        </p:txBody>
      </p:sp>
      <p:sp>
        <p:nvSpPr>
          <p:cNvPr id="3" name="Titre 1">
            <a:extLst>
              <a:ext uri="{FF2B5EF4-FFF2-40B4-BE49-F238E27FC236}">
                <a16:creationId xmlns:a16="http://schemas.microsoft.com/office/drawing/2014/main" id="{8385481C-BA1E-7E67-8ED1-008AF1B1828A}"/>
              </a:ext>
            </a:extLst>
          </p:cNvPr>
          <p:cNvSpPr txBox="1">
            <a:spLocks/>
          </p:cNvSpPr>
          <p:nvPr/>
        </p:nvSpPr>
        <p:spPr>
          <a:xfrm>
            <a:off x="984504" y="601952"/>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CA" noProof="0" dirty="0"/>
              <a:t>Bauhaus architecture</a:t>
            </a:r>
          </a:p>
        </p:txBody>
      </p:sp>
    </p:spTree>
    <p:extLst>
      <p:ext uri="{BB962C8B-B14F-4D97-AF65-F5344CB8AC3E}">
        <p14:creationId xmlns:p14="http://schemas.microsoft.com/office/powerpoint/2010/main" val="26561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3462E06E-FBBD-BEE9-C7C6-0624A60265DE}"/>
              </a:ext>
            </a:extLst>
          </p:cNvPr>
          <p:cNvSpPr txBox="1"/>
          <p:nvPr/>
        </p:nvSpPr>
        <p:spPr>
          <a:xfrm>
            <a:off x="4900048" y="406150"/>
            <a:ext cx="6730276" cy="6144051"/>
          </a:xfrm>
          <a:prstGeom prst="rect">
            <a:avLst/>
          </a:prstGeom>
        </p:spPr>
        <p:txBody>
          <a:bodyPr vert="horz" lIns="91440" tIns="45720" rIns="91440" bIns="45720" rtlCol="0">
            <a:normAutofit/>
          </a:bodyPr>
          <a:lstStyle/>
          <a:p>
            <a:r>
              <a:rPr lang="en-CA" sz="2000" b="1" noProof="0" dirty="0"/>
              <a:t>The Bauhaus School in Dessau (1925–1926, Walter Gropius)</a:t>
            </a:r>
          </a:p>
          <a:p>
            <a:endParaRPr lang="en-CA" sz="2000" b="1" noProof="0" dirty="0"/>
          </a:p>
          <a:p>
            <a:r>
              <a:rPr lang="en-CA" sz="2000" b="1" noProof="0" dirty="0"/>
              <a:t>Symbol of the movement.</a:t>
            </a:r>
          </a:p>
          <a:p>
            <a:r>
              <a:rPr lang="en-CA" sz="2000" noProof="0" dirty="0"/>
              <a:t>Composition of distinct, interconnected volumes.</a:t>
            </a:r>
          </a:p>
          <a:p>
            <a:r>
              <a:rPr lang="en-CA" sz="2000" noProof="0" dirty="0"/>
              <a:t>Facade of glass curtain walls (immense surfaces of glass).</a:t>
            </a:r>
          </a:p>
          <a:p>
            <a:r>
              <a:rPr lang="en-CA" sz="2000" noProof="0" dirty="0"/>
              <a:t>L-shaped and wing-shaped floor plan to articulate the various functions (workshops, classrooms, theater, dormitories).</a:t>
            </a:r>
          </a:p>
          <a:p>
            <a:endParaRPr lang="en-CA" sz="2000" b="1" noProof="0" dirty="0"/>
          </a:p>
          <a:p>
            <a:r>
              <a:rPr lang="en-CA" sz="2000" b="1" noProof="0" dirty="0"/>
              <a:t>The Masters' Houses in Dessau (</a:t>
            </a:r>
            <a:r>
              <a:rPr lang="en-CA" sz="2000" b="1" noProof="0" dirty="0" err="1"/>
              <a:t>Meisterhäuser</a:t>
            </a:r>
            <a:r>
              <a:rPr lang="en-CA" sz="2000" b="1" noProof="0" dirty="0"/>
              <a:t>, 1926)</a:t>
            </a:r>
          </a:p>
          <a:p>
            <a:endParaRPr lang="en-CA" sz="2000" b="1" noProof="0" dirty="0"/>
          </a:p>
          <a:p>
            <a:r>
              <a:rPr lang="en-CA" sz="2000" noProof="0" dirty="0"/>
              <a:t>Residences for Bauhaus professors.</a:t>
            </a:r>
          </a:p>
          <a:p>
            <a:r>
              <a:rPr lang="en-CA" sz="2000" noProof="0" dirty="0"/>
              <a:t>White cubes with large bay windows.</a:t>
            </a:r>
          </a:p>
          <a:p>
            <a:r>
              <a:rPr lang="en-CA" sz="2000" noProof="0" dirty="0"/>
              <a:t>Example of a modern, functional, and understated home.</a:t>
            </a:r>
            <a:endParaRPr lang="en-CA" sz="1800" noProof="0" dirty="0">
              <a:effectLst/>
              <a:latin typeface="Times New Roman" panose="02020603050405020304" pitchFamily="18" charset="0"/>
              <a:ea typeface="Times New Roman" panose="02020603050405020304" pitchFamily="18" charset="0"/>
            </a:endParaRPr>
          </a:p>
          <a:p>
            <a:pPr indent="-182880">
              <a:lnSpc>
                <a:spcPct val="90000"/>
              </a:lnSpc>
              <a:spcAft>
                <a:spcPts val="600"/>
              </a:spcAft>
              <a:buClr>
                <a:schemeClr val="accent1">
                  <a:lumMod val="75000"/>
                </a:schemeClr>
              </a:buClr>
              <a:buSzPct val="85000"/>
              <a:buFont typeface="Wingdings" pitchFamily="2" charset="2"/>
              <a:buChar char="§"/>
            </a:pPr>
            <a:endParaRPr lang="en-CA" noProof="0" dirty="0"/>
          </a:p>
        </p:txBody>
      </p:sp>
      <p:grpSp>
        <p:nvGrpSpPr>
          <p:cNvPr id="18" name="Group 17">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074" name="Picture 2" descr="Bauhaus Masters Houses - House Kandinsky-Klee">
            <a:extLst>
              <a:ext uri="{FF2B5EF4-FFF2-40B4-BE49-F238E27FC236}">
                <a16:creationId xmlns:a16="http://schemas.microsoft.com/office/drawing/2014/main" id="{3E649D2C-9630-4FC4-7615-AFAEDBA70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8" y="0"/>
            <a:ext cx="4637569" cy="34781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space d'expérimentation de la modernité - Magazine - Goethe-Institut Canada">
            <a:extLst>
              <a:ext uri="{FF2B5EF4-FFF2-40B4-BE49-F238E27FC236}">
                <a16:creationId xmlns:a16="http://schemas.microsoft.com/office/drawing/2014/main" id="{C74F8054-D025-6313-EA31-B91FFE1D9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61" y="3478176"/>
            <a:ext cx="5074902" cy="337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13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{BBF03758-D151-164C-AEC6-DC806C9DDC6D}tf10001070</Template>
  <TotalTime>3122</TotalTime>
  <Words>1779</Words>
  <Application>Microsoft Macintosh PowerPoint</Application>
  <PresentationFormat>Grand écran</PresentationFormat>
  <Paragraphs>108</Paragraphs>
  <Slides>19</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Aptos</vt:lpstr>
      <vt:lpstr>Arial</vt:lpstr>
      <vt:lpstr>Calibri</vt:lpstr>
      <vt:lpstr>Rockwell</vt:lpstr>
      <vt:lpstr>Rockwell Condensed</vt:lpstr>
      <vt:lpstr>Rockwell Extra Bold</vt:lpstr>
      <vt:lpstr>Times New Roman</vt:lpstr>
      <vt:lpstr>Verdana</vt:lpstr>
      <vt:lpstr>Wingdings</vt:lpstr>
      <vt:lpstr>Type de bois</vt:lpstr>
      <vt:lpstr>The Bauhaus</vt:lpstr>
      <vt:lpstr>Présentation PowerPoint</vt:lpstr>
      <vt:lpstr>The birth of the bauhaus</vt:lpstr>
      <vt:lpstr>Teaching at the bauhaus</vt:lpstr>
      <vt:lpstr>The bauhaus in weimar :  the realization  1919-1925 </vt:lpstr>
      <vt:lpstr>the bauhaus in dessau :  the evolution  1925-1932 </vt:lpstr>
      <vt:lpstr>The bauhaus in berlin :  the end 1933 </vt:lpstr>
      <vt:lpstr>Présentation PowerPoint</vt:lpstr>
      <vt:lpstr>Présentation PowerPoint</vt:lpstr>
      <vt:lpstr>Présentation PowerPoint</vt:lpstr>
      <vt:lpstr>Présentation PowerPoint</vt:lpstr>
      <vt:lpstr>the Bauhaus workshops</vt:lpstr>
      <vt:lpstr>Présentation PowerPoint</vt:lpstr>
      <vt:lpstr>Présentation PowerPoint</vt:lpstr>
      <vt:lpstr>Présentation PowerPoint</vt:lpstr>
      <vt:lpstr>Movements within the Bauhaus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générale</dc:title>
  <dc:creator>Leila Aouni</dc:creator>
  <cp:lastModifiedBy>Leila Aouni</cp:lastModifiedBy>
  <cp:revision>103</cp:revision>
  <dcterms:created xsi:type="dcterms:W3CDTF">2022-09-07T13:30:55Z</dcterms:created>
  <dcterms:modified xsi:type="dcterms:W3CDTF">2025-10-15T14:01:52Z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de0556-1f76-452e-9e94-03158f226e4e_Enabled">
    <vt:lpwstr>true</vt:lpwstr>
  </property>
  <property fmtid="{D5CDD505-2E9C-101B-9397-08002B2CF9AE}" pid="3" name="MSIP_Label_cdde0556-1f76-452e-9e94-03158f226e4e_SetDate">
    <vt:lpwstr>2022-09-07T13:30:58Z</vt:lpwstr>
  </property>
  <property fmtid="{D5CDD505-2E9C-101B-9397-08002B2CF9AE}" pid="4" name="MSIP_Label_cdde0556-1f76-452e-9e94-03158f226e4e_Method">
    <vt:lpwstr>Standard</vt:lpwstr>
  </property>
  <property fmtid="{D5CDD505-2E9C-101B-9397-08002B2CF9AE}" pid="5" name="MSIP_Label_cdde0556-1f76-452e-9e94-03158f226e4e_Name">
    <vt:lpwstr>Private</vt:lpwstr>
  </property>
  <property fmtid="{D5CDD505-2E9C-101B-9397-08002B2CF9AE}" pid="6" name="MSIP_Label_cdde0556-1f76-452e-9e94-03158f226e4e_SiteId">
    <vt:lpwstr>7015a19d-0dbb-4c31-8709-253cf07f631f</vt:lpwstr>
  </property>
  <property fmtid="{D5CDD505-2E9C-101B-9397-08002B2CF9AE}" pid="7" name="MSIP_Label_cdde0556-1f76-452e-9e94-03158f226e4e_ActionId">
    <vt:lpwstr>a3e28d14-c9c2-4f67-8594-8674721f6c59</vt:lpwstr>
  </property>
  <property fmtid="{D5CDD505-2E9C-101B-9397-08002B2CF9AE}" pid="8" name="MSIP_Label_cdde0556-1f76-452e-9e94-03158f226e4e_ContentBits">
    <vt:lpwstr>0</vt:lpwstr>
  </property>
</Properties>
</file>